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3" r:id="rId2"/>
  </p:sldMasterIdLst>
  <p:notesMasterIdLst>
    <p:notesMasterId r:id="rId10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358" r:id="rId28"/>
    <p:sldId id="283" r:id="rId29"/>
    <p:sldId id="287" r:id="rId30"/>
    <p:sldId id="288" r:id="rId31"/>
    <p:sldId id="402" r:id="rId32"/>
    <p:sldId id="290" r:id="rId33"/>
    <p:sldId id="360" r:id="rId34"/>
    <p:sldId id="362" r:id="rId35"/>
    <p:sldId id="361" r:id="rId36"/>
    <p:sldId id="365" r:id="rId37"/>
    <p:sldId id="364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7" r:id="rId49"/>
    <p:sldId id="379" r:id="rId50"/>
    <p:sldId id="378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400" r:id="rId70"/>
    <p:sldId id="399" r:id="rId71"/>
    <p:sldId id="401" r:id="rId72"/>
    <p:sldId id="403" r:id="rId73"/>
    <p:sldId id="404" r:id="rId74"/>
    <p:sldId id="405" r:id="rId75"/>
    <p:sldId id="407" r:id="rId76"/>
    <p:sldId id="408" r:id="rId77"/>
    <p:sldId id="409" r:id="rId78"/>
    <p:sldId id="410" r:id="rId79"/>
    <p:sldId id="411" r:id="rId80"/>
    <p:sldId id="413" r:id="rId81"/>
    <p:sldId id="414" r:id="rId82"/>
    <p:sldId id="415" r:id="rId83"/>
    <p:sldId id="416" r:id="rId84"/>
    <p:sldId id="418" r:id="rId85"/>
    <p:sldId id="419" r:id="rId86"/>
    <p:sldId id="420" r:id="rId87"/>
    <p:sldId id="421" r:id="rId88"/>
    <p:sldId id="422" r:id="rId89"/>
    <p:sldId id="423" r:id="rId90"/>
    <p:sldId id="424" r:id="rId91"/>
    <p:sldId id="425" r:id="rId92"/>
    <p:sldId id="426" r:id="rId93"/>
    <p:sldId id="427" r:id="rId94"/>
    <p:sldId id="302" r:id="rId95"/>
    <p:sldId id="317" r:id="rId96"/>
    <p:sldId id="318" r:id="rId97"/>
    <p:sldId id="340" r:id="rId98"/>
    <p:sldId id="349" r:id="rId99"/>
    <p:sldId id="350" r:id="rId100"/>
    <p:sldId id="351" r:id="rId101"/>
    <p:sldId id="352" r:id="rId102"/>
    <p:sldId id="353" r:id="rId103"/>
    <p:sldId id="355" r:id="rId104"/>
    <p:sldId id="356" r:id="rId105"/>
    <p:sldId id="357" r:id="rId106"/>
  </p:sldIdLst>
  <p:sldSz cx="12192000" cy="6858000"/>
  <p:notesSz cx="6858000" cy="9144000"/>
  <p:embeddedFontLst>
    <p:embeddedFont>
      <p:font typeface="Calibri" panose="020F0502020204030204" pitchFamily="34" charset="0"/>
      <p:regular r:id="rId108"/>
      <p:bold r:id="rId109"/>
      <p:italic r:id="rId110"/>
      <p:boldItalic r:id="rId111"/>
    </p:embeddedFont>
    <p:embeddedFont>
      <p:font typeface="Helvetica Neue" panose="020B0604020202020204" charset="0"/>
      <p:regular r:id="rId112"/>
      <p:bold r:id="rId113"/>
      <p:italic r:id="rId114"/>
      <p:bold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6" roundtripDataSignature="AMtx7miqp4A2RVngWSsREJiMohU0y1Y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061960-A3EB-4168-88EB-EFC9EF4CC6A5}">
  <a:tblStyle styleId="{97061960-A3EB-4168-88EB-EFC9EF4CC6A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CE6"/>
          </a:solidFill>
        </a:fill>
      </a:tcStyle>
    </a:wholeTbl>
    <a:band1H>
      <a:tcTxStyle b="off" i="off"/>
      <a:tcStyle>
        <a:tcBdr/>
        <a:fill>
          <a:solidFill>
            <a:srgbClr val="FFF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FF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5.fntdata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6.fntdata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font" Target="fonts/font1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7.fntdata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3.fntdata"/><Relationship Id="rId115" Type="http://schemas.openxmlformats.org/officeDocument/2006/relationships/font" Target="fonts/font8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4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tdehaan.be/nl/erfgoed/top-5-om-te-ontdekken/de-haan-en-de-belle-epoque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1eeb774cb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71eeb774cb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ea7b6a690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6ea7b6a690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g6ea7b6a690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71eeb774cb_0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g71eeb774cb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8" name="Google Shape;162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1" name="Google Shape;164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8" name="Google Shape;1648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2" name="Google Shape;1672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3" name="Google Shape;1673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nl-BE"/>
              <a:t>104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ea7b6a690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6ea7b6a690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g6ea7b6a690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dd0ccb90a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7dd0ccb90a_0_8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dd0ccb90a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7dd0ccb90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dd0ccb90a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g7dd0ccb9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dd0ccb90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g7dd0ccb90a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/>
              <a:t>Open en toegankelijke digitale culturele content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nl-BE"/>
              <a:t>Content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nl-BE"/>
              <a:t>onvindbaarheid, ontoegankelijkheid.</a:t>
            </a: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 ecosysteem, zo min mogelijk restricties.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‘open data’ /verdienmodel indien efficiënt: essentie is toegankelijkheid / open data kader / gebruiksrechten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(2) cyclus productie / gebruik / hergebruik : architectuur en infrastructuur : datahub (ook BI)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(3) CC-licenties / LOD / open authorities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(4) grijze zone – afkoopregeling / borgstelling – aanpakken bij creatie / modelovereenkomsten / loket</a:t>
            </a:r>
            <a:endParaRPr/>
          </a:p>
          <a:p>
            <a:pPr marL="171450" lvl="0" indent="-952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</a:pPr>
            <a:endParaRPr sz="1200" b="0" i="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Principe: gebruiker eerst / networked content</a:t>
            </a:r>
            <a:endParaRPr/>
          </a:p>
        </p:txBody>
      </p:sp>
      <p:sp>
        <p:nvSpPr>
          <p:cNvPr id="390" name="Google Shape;390;g7dd0ccb90a_0_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nl-BE" sz="1800"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dd0ccb90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g7dd0ccb90a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/>
              <a:t>Digitale netwerkinfrastructuur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nl-BE"/>
              <a:t>ondersteuning van ambitie van nota: </a:t>
            </a: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Infrastructuur is hardware, software en services. Niet centraal maar principes, stimuleren ipv verplichten synergie, verschillende scenario’s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(1) globaal kader voor ecosysteem:  technische en functionele specificaties en minimumeisen waaraan de digitale referentiearchitectuur moet voldoen / afgestemd DERA, enterprise architecture / continu proces / leidt tot gezamenlijke aankopen / modellen voor aanbestedingen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(2) scenario’s / modelbestekken voor functionele en systeemeisen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(3) schaalvoordelen leiden tot efficiëntere oplossing /eenvormige processen (EBS/VIAA). X-AAS / DTR / datahub </a:t>
            </a:r>
            <a:endParaRPr/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(4) als ICT-diensten en producten niet voorradig zijn, is eigen initiatief nodig. Focus op open source / duurzaamheidsstrategie (investeringsbudgetten nodig).</a:t>
            </a:r>
            <a:endParaRPr/>
          </a:p>
          <a:p>
            <a:pPr marL="171450" lvl="0" indent="-952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None/>
            </a:pPr>
            <a:endParaRPr sz="1200" b="0" i="0" u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lvl="0" indent="-171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</a:pPr>
            <a:r>
              <a:rPr lang="nl-BE" sz="1200" b="0" i="0" u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Principe: samenwerking loont</a:t>
            </a:r>
            <a:endParaRPr/>
          </a:p>
        </p:txBody>
      </p:sp>
      <p:sp>
        <p:nvSpPr>
          <p:cNvPr id="401" name="Google Shape;401;g7dd0ccb90a_0_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nl-BE" sz="1800">
                <a:latin typeface="Arial"/>
                <a:ea typeface="Arial"/>
                <a:cs typeface="Arial"/>
                <a:sym typeface="Arial"/>
              </a:rPr>
              <a:t>17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dd0ccb90a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g7dd0ccb90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dd0ccb90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g7dd0ccb90a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421" name="Google Shape;421;g7dd0ccb90a_0_4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nl-BE" sz="1800"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1eeb774c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1eeb774cb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71eeb774cb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dd2971a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7dd2971ad7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8" name="Google Shape;428;g7dd2971ad7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dd0ccb90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g7dd0ccb90a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435" name="Google Shape;435;g7dd0ccb90a_0_5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nl-BE" sz="1800">
                <a:latin typeface="Arial"/>
                <a:ea typeface="Arial"/>
                <a:cs typeface="Arial"/>
                <a:sym typeface="Arial"/>
              </a:rPr>
              <a:t>21</a:t>
            </a:fld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1eeb774cb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g71eeb774c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1eeb774c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1eeb774cb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71eeb774cb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1eeb774c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1eeb774cb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71eeb774cb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1eeb774cb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g71eeb774c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1eeb774c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1eeb774cb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71eeb774cb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208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6" name="Google Shape;50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/>
              <a:t>Use cases ruim interpreteren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/>
              <a:t>Infrastructuur vs gebruik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/>
              <a:t>	2 verschillende aspecten</a:t>
            </a:r>
            <a:endParaRPr/>
          </a:p>
        </p:txBody>
      </p:sp>
      <p:sp>
        <p:nvSpPr>
          <p:cNvPr id="512" name="Google Shape;51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nl-BE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/>
              <a:t>Use cases ruim interpreteren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/>
              <a:t>Infrastructuur vs gebruik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/>
              <a:t>	2 verschillende aspecten</a:t>
            </a:r>
            <a:endParaRPr/>
          </a:p>
        </p:txBody>
      </p:sp>
      <p:sp>
        <p:nvSpPr>
          <p:cNvPr id="512" name="Google Shape;51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nl-BE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324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1258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5171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32735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8822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1017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1471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275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790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47228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4281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7683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612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62077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9926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92897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80702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08547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070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dd0ccb90a_0_8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Kwaliteitsvolle gegevensuitwisseling tussen verschillende entiteiten (binnen vlaamse overheid of tussen vlaamse overheid en privé instellingen).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 behulp van vastgelegde afspraken</a:t>
            </a:r>
            <a:endParaRPr/>
          </a:p>
        </p:txBody>
      </p:sp>
      <p:sp>
        <p:nvSpPr>
          <p:cNvPr id="257" name="Google Shape;257;g7dd0ccb90a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9679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78982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68762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59783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76892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38413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9710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8222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7606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4204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ea7b6a69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6ea7b6a690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10907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43914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70883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79504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349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7125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hlinkClick r:id="rId3"/>
              </a:rPr>
              <a:t>https://www.visitdehaan.be/nl/erfgoed/top-5-om-te-ontdekken/de-haan-en-de-belle-epoque/</a:t>
            </a: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51209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5711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55265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534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dd0ccb90a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7dd0ccb90a_0_8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 sz="1050" b="1">
                <a:solidFill>
                  <a:srgbClr val="52565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Semantische interoperabiliteit</a:t>
            </a:r>
            <a:r>
              <a:rPr lang="nl-BE" sz="10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.betreft het bepalen van de exacte betekenis van de uit te wisselen informatie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nl-BE" sz="1050" b="1">
                <a:solidFill>
                  <a:srgbClr val="52565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Technische interoperabiliteit </a:t>
            </a:r>
            <a:r>
              <a:rPr lang="nl-BE" sz="1100">
                <a:solidFill>
                  <a:srgbClr val="201F1E"/>
                </a:solidFill>
                <a:latin typeface="Arial"/>
                <a:ea typeface="Arial"/>
                <a:cs typeface="Arial"/>
                <a:sym typeface="Arial"/>
              </a:rPr>
              <a:t>hoe wordt het bewaard of doorgestuurd via computersystemen</a:t>
            </a:r>
            <a:endParaRPr sz="1100">
              <a:solidFill>
                <a:srgbClr val="201F1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94190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67742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79250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0685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5743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30147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02498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17635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26987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45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dd0ccb90a_0_9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7dd0ccb90a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51230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37495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279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42177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9623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57843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33370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78657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10416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2695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1eeb774cb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71eeb774cb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12173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47973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f5bfebe7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g7f5bfebe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196756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7f5bfebe74_0_5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g7f5bfebe74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703e63524f_1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4" name="Google Shape;1104;g703e63524f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71eeb774cb_0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9" name="Google Shape;1109;g71eeb774cb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71eeb774cb_0_3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3" name="Google Shape;1513;g71eeb774c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703e63524f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9" name="Google Shape;1599;g703e63524f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0" name="Google Shape;1600;g703e63524f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7f5bfebe74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g7f5bfebe74_0_4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7" name="Google Shape;1607;g7f5bfebe74_0_4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nl-BE"/>
              <a:t>98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71eeb774cb_0_5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3" name="Google Shape;1613;g71eeb774cb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5"/>
          <p:cNvPicPr preferRelativeResize="0"/>
          <p:nvPr/>
        </p:nvPicPr>
        <p:blipFill rotWithShape="1">
          <a:blip r:embed="rId2">
            <a:alphaModFix/>
          </a:blip>
          <a:srcRect b="9459"/>
          <a:stretch/>
        </p:blipFill>
        <p:spPr>
          <a:xfrm>
            <a:off x="5902150" y="-21300"/>
            <a:ext cx="6323052" cy="68793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5"/>
          <p:cNvSpPr/>
          <p:nvPr/>
        </p:nvSpPr>
        <p:spPr>
          <a:xfrm>
            <a:off x="2" y="-21306"/>
            <a:ext cx="8445500" cy="68793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65"/>
          <p:cNvPicPr preferRelativeResize="0"/>
          <p:nvPr/>
        </p:nvPicPr>
        <p:blipFill rotWithShape="1">
          <a:blip r:embed="rId3">
            <a:alphaModFix/>
          </a:blip>
          <a:srcRect l="5325"/>
          <a:stretch/>
        </p:blipFill>
        <p:spPr>
          <a:xfrm>
            <a:off x="861750" y="692700"/>
            <a:ext cx="1828550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5"/>
          <p:cNvSpPr txBox="1">
            <a:spLocks noGrp="1"/>
          </p:cNvSpPr>
          <p:nvPr>
            <p:ph type="subTitle" idx="1"/>
          </p:nvPr>
        </p:nvSpPr>
        <p:spPr>
          <a:xfrm>
            <a:off x="1266108" y="4509835"/>
            <a:ext cx="6270054" cy="111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title"/>
          </p:nvPr>
        </p:nvSpPr>
        <p:spPr>
          <a:xfrm>
            <a:off x="1266106" y="1551753"/>
            <a:ext cx="5213937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751" y="5770202"/>
            <a:ext cx="1538549" cy="39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3">
  <p:cSld name="Titel 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372" y="1"/>
            <a:ext cx="11760628" cy="562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751" y="5770202"/>
            <a:ext cx="1877572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4"/>
          <p:cNvSpPr txBox="1">
            <a:spLocks noGrp="1"/>
          </p:cNvSpPr>
          <p:nvPr>
            <p:ph type="title"/>
          </p:nvPr>
        </p:nvSpPr>
        <p:spPr>
          <a:xfrm>
            <a:off x="1266107" y="1551753"/>
            <a:ext cx="9144000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4"/>
          <p:cNvSpPr/>
          <p:nvPr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749" y="687274"/>
            <a:ext cx="2400000" cy="7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4"/>
          <p:cNvSpPr txBox="1"/>
          <p:nvPr/>
        </p:nvSpPr>
        <p:spPr>
          <a:xfrm>
            <a:off x="8112226" y="5889446"/>
            <a:ext cx="3936437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4"/>
          <p:cNvSpPr txBox="1">
            <a:spLocks noGrp="1"/>
          </p:cNvSpPr>
          <p:nvPr>
            <p:ph type="subTitle" idx="1"/>
          </p:nvPr>
        </p:nvSpPr>
        <p:spPr>
          <a:xfrm>
            <a:off x="1266108" y="4509835"/>
            <a:ext cx="9144001" cy="94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">
  <p:cSld name="Tussentitel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5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5"/>
          <p:cNvSpPr txBox="1"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dubbele Inhoud">
  <p:cSld name="Titel en dubbele Inhoud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6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5149646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7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6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76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77" name="Google Shape;77;p76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76"/>
          <p:cNvSpPr txBox="1">
            <a:spLocks noGrp="1"/>
          </p:cNvSpPr>
          <p:nvPr>
            <p:ph type="body" idx="2"/>
          </p:nvPr>
        </p:nvSpPr>
        <p:spPr>
          <a:xfrm>
            <a:off x="6204155" y="1482215"/>
            <a:ext cx="5149646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kel Titel">
  <p:cSld name="Enkel Titel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7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7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77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83" name="Google Shape;83;p77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>
  <p:cSld name="Inhoud met bijschrif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8"/>
          <p:cNvSpPr txBox="1">
            <a:spLocks noGrp="1"/>
          </p:cNvSpPr>
          <p:nvPr>
            <p:ph type="title"/>
          </p:nvPr>
        </p:nvSpPr>
        <p:spPr>
          <a:xfrm>
            <a:off x="815414" y="365129"/>
            <a:ext cx="372163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8"/>
          <p:cNvSpPr txBox="1">
            <a:spLocks noGrp="1"/>
          </p:cNvSpPr>
          <p:nvPr>
            <p:ph type="body" idx="1"/>
          </p:nvPr>
        </p:nvSpPr>
        <p:spPr>
          <a:xfrm>
            <a:off x="815414" y="5892602"/>
            <a:ext cx="3721630" cy="58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8"/>
          <p:cNvSpPr txBox="1">
            <a:spLocks noGrp="1"/>
          </p:cNvSpPr>
          <p:nvPr>
            <p:ph type="body" idx="2"/>
          </p:nvPr>
        </p:nvSpPr>
        <p:spPr>
          <a:xfrm>
            <a:off x="4729317" y="365126"/>
            <a:ext cx="6624484" cy="6109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78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78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90" name="Google Shape;90;p78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>
  <p:cSld name="Afbeelding met bijschrif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9"/>
          <p:cNvSpPr txBox="1">
            <a:spLocks noGrp="1"/>
          </p:cNvSpPr>
          <p:nvPr>
            <p:ph type="body" idx="1"/>
          </p:nvPr>
        </p:nvSpPr>
        <p:spPr>
          <a:xfrm>
            <a:off x="1763045" y="5817249"/>
            <a:ext cx="8570660" cy="58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79"/>
          <p:cNvSpPr>
            <a:spLocks noGrp="1"/>
          </p:cNvSpPr>
          <p:nvPr>
            <p:ph type="pic" idx="2"/>
          </p:nvPr>
        </p:nvSpPr>
        <p:spPr>
          <a:xfrm>
            <a:off x="1763042" y="1499129"/>
            <a:ext cx="8570661" cy="416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79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9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79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97" name="Google Shape;97;p79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">
  <p:cSld name="1_Titeldia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g7dd0ccb90a_0_763"/>
          <p:cNvGrpSpPr/>
          <p:nvPr/>
        </p:nvGrpSpPr>
        <p:grpSpPr>
          <a:xfrm>
            <a:off x="383990" y="288000"/>
            <a:ext cx="11404515" cy="6265500"/>
            <a:chOff x="288000" y="288000"/>
            <a:chExt cx="8553600" cy="6265500"/>
          </a:xfrm>
        </p:grpSpPr>
        <p:sp>
          <p:nvSpPr>
            <p:cNvPr id="100" name="Google Shape;100;g7dd0ccb90a_0_763"/>
            <p:cNvSpPr/>
            <p:nvPr/>
          </p:nvSpPr>
          <p:spPr>
            <a:xfrm>
              <a:off x="288000" y="288000"/>
              <a:ext cx="6768000" cy="6265500"/>
            </a:xfrm>
            <a:prstGeom prst="rect">
              <a:avLst/>
            </a:prstGeom>
            <a:solidFill>
              <a:srgbClr val="2B979D"/>
            </a:solidFill>
            <a:ln w="9525" cap="flat" cmpd="sng">
              <a:solidFill>
                <a:srgbClr val="2B979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7dd0ccb90a_0_763"/>
            <p:cNvSpPr/>
            <p:nvPr/>
          </p:nvSpPr>
          <p:spPr>
            <a:xfrm>
              <a:off x="7056000" y="288000"/>
              <a:ext cx="1785600" cy="6264000"/>
            </a:xfrm>
            <a:prstGeom prst="rtTriangle">
              <a:avLst/>
            </a:prstGeom>
            <a:solidFill>
              <a:srgbClr val="2B979D"/>
            </a:solidFill>
            <a:ln w="9525" cap="flat" cmpd="sng">
              <a:solidFill>
                <a:srgbClr val="2B979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g7dd0ccb90a_0_763"/>
          <p:cNvSpPr txBox="1">
            <a:spLocks noGrp="1"/>
          </p:cNvSpPr>
          <p:nvPr>
            <p:ph type="ctrTitle"/>
          </p:nvPr>
        </p:nvSpPr>
        <p:spPr>
          <a:xfrm>
            <a:off x="3072000" y="2520000"/>
            <a:ext cx="7122900" cy="1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7dd0ccb90a_0_763"/>
          <p:cNvSpPr txBox="1">
            <a:spLocks noGrp="1"/>
          </p:cNvSpPr>
          <p:nvPr>
            <p:ph type="subTitle" idx="1"/>
          </p:nvPr>
        </p:nvSpPr>
        <p:spPr>
          <a:xfrm>
            <a:off x="3072000" y="4174702"/>
            <a:ext cx="71397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t" anchorCtr="0">
            <a:noAutofit/>
          </a:bodyPr>
          <a:lstStyle>
            <a:lvl1pPr lvl="0" algn="l">
              <a:lnSpc>
                <a:spcPct val="111392"/>
              </a:lnSpc>
              <a:spcBef>
                <a:spcPts val="700"/>
              </a:spcBef>
              <a:spcAft>
                <a:spcPts val="0"/>
              </a:spcAft>
              <a:buSzPts val="1580"/>
              <a:buNone/>
              <a:defRPr sz="1580"/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g7dd0ccb90a_0_763"/>
          <p:cNvSpPr txBox="1">
            <a:spLocks noGrp="1"/>
          </p:cNvSpPr>
          <p:nvPr>
            <p:ph type="body" idx="2"/>
          </p:nvPr>
        </p:nvSpPr>
        <p:spPr>
          <a:xfrm>
            <a:off x="672001" y="6044105"/>
            <a:ext cx="63645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Font typeface="Arial"/>
              <a:buNone/>
              <a:defRPr sz="17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5" name="Google Shape;105;g7dd0ccb90a_0_7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661" y="576000"/>
            <a:ext cx="169633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 1" type="obj">
  <p:cSld name="OBJEC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dd0ccb90a_0_7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7dd0ccb90a_0_77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&gt;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g7dd0ccb90a_0_77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g7dd0ccb90a_0_77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g7dd0ccb90a_0_77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>
  <p:cSld name="1_Leeg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dd0ccb90a_0_782"/>
          <p:cNvSpPr txBox="1">
            <a:spLocks noGrp="1"/>
          </p:cNvSpPr>
          <p:nvPr>
            <p:ph type="sldNum" idx="12"/>
          </p:nvPr>
        </p:nvSpPr>
        <p:spPr>
          <a:xfrm>
            <a:off x="9168019" y="6336000"/>
            <a:ext cx="2855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3/02/2020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4" name="Google Shape;114;g7dd0ccb90a_0_782"/>
          <p:cNvSpPr txBox="1">
            <a:spLocks noGrp="1"/>
          </p:cNvSpPr>
          <p:nvPr>
            <p:ph type="title"/>
          </p:nvPr>
        </p:nvSpPr>
        <p:spPr>
          <a:xfrm>
            <a:off x="1728000" y="756000"/>
            <a:ext cx="9888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7dd0ccb90a_0_782"/>
          <p:cNvSpPr txBox="1">
            <a:spLocks noGrp="1"/>
          </p:cNvSpPr>
          <p:nvPr>
            <p:ph type="body" idx="1"/>
          </p:nvPr>
        </p:nvSpPr>
        <p:spPr>
          <a:xfrm>
            <a:off x="1728000" y="1915200"/>
            <a:ext cx="9888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3375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401319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720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3200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3200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rogram Slide_Vlaanderen Verbonden">
  <p:cSld name="6_Program Slide_Vlaanderen Verbonde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dd0ccb90a_0_787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7dd0ccb90a_0_787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g7dd0ccb90a_0_787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7dd0ccb90a_0_787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"/>
              <a:buNone/>
              <a:defRPr sz="13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7dd0ccb90a_0_787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rogram Slide_Vlaanderen Verbonden 1">
  <p:cSld name="6_Program Slide_Vlaanderen Verbonden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dd0ccb90a_0_793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7dd0ccb90a_0_793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g7dd0ccb90a_0_793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7dd0ccb90a_0_793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7dd0ccb90a_0_793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1pPr>
            <a:lvl2pPr marL="914400" lvl="1" indent="-30861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60"/>
              <a:buChar char="▪"/>
              <a:defRPr/>
            </a:lvl2pPr>
            <a:lvl3pPr marL="137160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▪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gelijking">
  <p:cSld name="Vergelijking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dd0ccb90a_0_799"/>
          <p:cNvSpPr txBox="1">
            <a:spLocks noGrp="1"/>
          </p:cNvSpPr>
          <p:nvPr>
            <p:ph type="title"/>
          </p:nvPr>
        </p:nvSpPr>
        <p:spPr>
          <a:xfrm>
            <a:off x="609600" y="256810"/>
            <a:ext cx="109728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7dd0ccb90a_0_799"/>
          <p:cNvSpPr txBox="1">
            <a:spLocks noGrp="1"/>
          </p:cNvSpPr>
          <p:nvPr>
            <p:ph type="body" idx="1"/>
          </p:nvPr>
        </p:nvSpPr>
        <p:spPr>
          <a:xfrm>
            <a:off x="609600" y="1435465"/>
            <a:ext cx="5386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g7dd0ccb90a_0_79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rogram Slide_Vlaanderen Verbonden">
  <p:cSld name="7_Program Slide_Vlaanderen Verbonde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7dd0ccb90a_0_8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395" y="6400039"/>
            <a:ext cx="1241605" cy="32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7dd0ccb90a_0_803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7dd0ccb90a_0_803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g7dd0ccb90a_0_803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7dd0ccb90a_0_803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48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7dd0ccb90a_0_803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&gt;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▪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rogram Slide_Vlaanderen Verbonden">
  <p:cSld name="5_Program Slide_Vlaanderen Verbonde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7dd0ccb90a_0_8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4395" y="6400039"/>
            <a:ext cx="1241605" cy="32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7dd0ccb90a_0_810"/>
          <p:cNvSpPr/>
          <p:nvPr/>
        </p:nvSpPr>
        <p:spPr>
          <a:xfrm flipH="1">
            <a:off x="581126" y="1094607"/>
            <a:ext cx="11610874" cy="909371"/>
          </a:xfrm>
          <a:custGeom>
            <a:avLst/>
            <a:gdLst/>
            <a:ahLst/>
            <a:cxnLst/>
            <a:rect l="l" t="t" r="r" b="b"/>
            <a:pathLst>
              <a:path w="7112327" h="682455" extrusionOk="0">
                <a:moveTo>
                  <a:pt x="0" y="682455"/>
                </a:moveTo>
                <a:cubicBezTo>
                  <a:pt x="483" y="454970"/>
                  <a:pt x="967" y="227485"/>
                  <a:pt x="1450" y="0"/>
                </a:cubicBezTo>
                <a:lnTo>
                  <a:pt x="7112327" y="9144"/>
                </a:lnTo>
                <a:lnTo>
                  <a:pt x="6946285" y="664167"/>
                </a:lnTo>
                <a:lnTo>
                  <a:pt x="0" y="6824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7dd0ccb90a_0_810"/>
          <p:cNvSpPr/>
          <p:nvPr/>
        </p:nvSpPr>
        <p:spPr>
          <a:xfrm>
            <a:off x="1" y="0"/>
            <a:ext cx="2546318" cy="6896111"/>
          </a:xfrm>
          <a:custGeom>
            <a:avLst/>
            <a:gdLst/>
            <a:ahLst/>
            <a:cxnLst/>
            <a:rect l="l" t="t" r="r" b="b"/>
            <a:pathLst>
              <a:path w="1619280" h="5175318" extrusionOk="0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7dd0ccb90a_0_810"/>
          <p:cNvSpPr txBox="1"/>
          <p:nvPr/>
        </p:nvSpPr>
        <p:spPr>
          <a:xfrm>
            <a:off x="1914771" y="1240869"/>
            <a:ext cx="70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7dd0ccb90a_0_810"/>
          <p:cNvSpPr txBox="1">
            <a:spLocks noGrp="1"/>
          </p:cNvSpPr>
          <p:nvPr>
            <p:ph type="ftr" idx="11"/>
          </p:nvPr>
        </p:nvSpPr>
        <p:spPr>
          <a:xfrm>
            <a:off x="0" y="6490671"/>
            <a:ext cx="609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g7dd0ccb90a_0_810"/>
          <p:cNvSpPr txBox="1">
            <a:spLocks noGrp="1"/>
          </p:cNvSpPr>
          <p:nvPr>
            <p:ph type="body" idx="1"/>
          </p:nvPr>
        </p:nvSpPr>
        <p:spPr>
          <a:xfrm>
            <a:off x="1970545" y="431431"/>
            <a:ext cx="98331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  <a:defRPr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7dd0ccb90a_0_810"/>
          <p:cNvSpPr txBox="1">
            <a:spLocks noGrp="1"/>
          </p:cNvSpPr>
          <p:nvPr>
            <p:ph type="body" idx="2"/>
          </p:nvPr>
        </p:nvSpPr>
        <p:spPr>
          <a:xfrm>
            <a:off x="1970545" y="1405082"/>
            <a:ext cx="9833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48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7dd0ccb90a_0_810"/>
          <p:cNvSpPr txBox="1">
            <a:spLocks noGrp="1"/>
          </p:cNvSpPr>
          <p:nvPr>
            <p:ph type="body" idx="3"/>
          </p:nvPr>
        </p:nvSpPr>
        <p:spPr>
          <a:xfrm>
            <a:off x="1970617" y="2022496"/>
            <a:ext cx="9832800" cy="3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1pPr>
            <a:lvl2pPr marL="914400" lvl="1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&gt;"/>
              <a:defRPr/>
            </a:lvl3pPr>
            <a:lvl4pPr marL="182880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▪"/>
              <a:defRPr/>
            </a:lvl4pPr>
            <a:lvl5pPr marL="228600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&gt;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6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71eeb774cb_0_160"/>
          <p:cNvPicPr preferRelativeResize="0"/>
          <p:nvPr/>
        </p:nvPicPr>
        <p:blipFill/>
        <p:spPr>
          <a:xfrm>
            <a:off x="4104692" y="-21307"/>
            <a:ext cx="8087308" cy="564366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71eeb774cb_0_160"/>
          <p:cNvSpPr/>
          <p:nvPr/>
        </p:nvSpPr>
        <p:spPr>
          <a:xfrm>
            <a:off x="1" y="-21306"/>
            <a:ext cx="8445546" cy="68793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71eeb774cb_0_160"/>
          <p:cNvPicPr preferRelativeResize="0"/>
          <p:nvPr/>
        </p:nvPicPr>
        <p:blipFill/>
        <p:spPr>
          <a:xfrm>
            <a:off x="861751" y="692695"/>
            <a:ext cx="1796789" cy="73448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71eeb774cb_0_160"/>
          <p:cNvSpPr txBox="1">
            <a:spLocks noGrp="1"/>
          </p:cNvSpPr>
          <p:nvPr>
            <p:ph type="subTitle" idx="1"/>
          </p:nvPr>
        </p:nvSpPr>
        <p:spPr>
          <a:xfrm>
            <a:off x="861774" y="4365901"/>
            <a:ext cx="6270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59" name="Google Shape;159;g71eeb774cb_0_160"/>
          <p:cNvSpPr txBox="1">
            <a:spLocks noGrp="1"/>
          </p:cNvSpPr>
          <p:nvPr>
            <p:ph type="title"/>
          </p:nvPr>
        </p:nvSpPr>
        <p:spPr>
          <a:xfrm>
            <a:off x="861773" y="1571085"/>
            <a:ext cx="5214000" cy="27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g71eeb774cb_0_160"/>
          <p:cNvPicPr preferRelativeResize="0"/>
          <p:nvPr/>
        </p:nvPicPr>
        <p:blipFill/>
        <p:spPr>
          <a:xfrm>
            <a:off x="861764" y="5770200"/>
            <a:ext cx="1408153" cy="3962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71eeb774cb_0_160"/>
          <p:cNvSpPr txBox="1"/>
          <p:nvPr/>
        </p:nvSpPr>
        <p:spPr>
          <a:xfrm>
            <a:off x="8033992" y="6064845"/>
            <a:ext cx="39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725" tIns="52725" rIns="52725" bIns="527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6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1eeb774cb_0_168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g71eeb774cb_0_168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71eeb774cb_0_168"/>
          <p:cNvSpPr txBox="1">
            <a:spLocks noGrp="1"/>
          </p:cNvSpPr>
          <p:nvPr>
            <p:ph type="sldNum" idx="12"/>
          </p:nvPr>
        </p:nvSpPr>
        <p:spPr>
          <a:xfrm>
            <a:off x="10886236" y="6474603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725" tIns="52725" rIns="52725" bIns="527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71eeb774cb_0_172"/>
          <p:cNvPicPr preferRelativeResize="0"/>
          <p:nvPr/>
        </p:nvPicPr>
        <p:blipFill/>
        <p:spPr>
          <a:xfrm>
            <a:off x="431367" y="0"/>
            <a:ext cx="1176063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71eeb774cb_0_172"/>
          <p:cNvSpPr txBox="1"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69" name="Google Shape;169;g71eeb774cb_0_172"/>
          <p:cNvSpPr txBox="1">
            <a:spLocks noGrp="1"/>
          </p:cNvSpPr>
          <p:nvPr>
            <p:ph type="title"/>
          </p:nvPr>
        </p:nvSpPr>
        <p:spPr>
          <a:xfrm>
            <a:off x="1199457" y="2002534"/>
            <a:ext cx="10363200" cy="27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1eeb774cb_0_176"/>
          <p:cNvSpPr/>
          <p:nvPr/>
        </p:nvSpPr>
        <p:spPr>
          <a:xfrm>
            <a:off x="2" y="0"/>
            <a:ext cx="11834694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71eeb774cb_0_176"/>
          <p:cNvPicPr preferRelativeResize="0"/>
          <p:nvPr/>
        </p:nvPicPr>
        <p:blipFill/>
        <p:spPr>
          <a:xfrm>
            <a:off x="861751" y="692695"/>
            <a:ext cx="2400001" cy="73448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71eeb774cb_0_176"/>
          <p:cNvSpPr txBox="1">
            <a:spLocks noGrp="1"/>
          </p:cNvSpPr>
          <p:nvPr>
            <p:ph type="subTitle" idx="1"/>
          </p:nvPr>
        </p:nvSpPr>
        <p:spPr>
          <a:xfrm>
            <a:off x="1266106" y="4509834"/>
            <a:ext cx="9150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74" name="Google Shape;174;g71eeb774cb_0_176"/>
          <p:cNvSpPr txBox="1">
            <a:spLocks noGrp="1"/>
          </p:cNvSpPr>
          <p:nvPr>
            <p:ph type="title"/>
          </p:nvPr>
        </p:nvSpPr>
        <p:spPr>
          <a:xfrm>
            <a:off x="1266107" y="1551752"/>
            <a:ext cx="9150300" cy="27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75" name="Google Shape;175;g71eeb774cb_0_176"/>
          <p:cNvPicPr preferRelativeResize="0"/>
          <p:nvPr/>
        </p:nvPicPr>
        <p:blipFill/>
        <p:spPr>
          <a:xfrm>
            <a:off x="861750" y="5770201"/>
            <a:ext cx="1877571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71eeb774cb_0_176"/>
          <p:cNvSpPr txBox="1"/>
          <p:nvPr/>
        </p:nvSpPr>
        <p:spPr>
          <a:xfrm>
            <a:off x="8112225" y="5889445"/>
            <a:ext cx="39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725" tIns="52725" rIns="52725" bIns="527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6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3">
  <p:cSld name="Titel 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71eeb774cb_0_183"/>
          <p:cNvPicPr preferRelativeResize="0"/>
          <p:nvPr/>
        </p:nvPicPr>
        <p:blipFill/>
        <p:spPr>
          <a:xfrm>
            <a:off x="431372" y="1"/>
            <a:ext cx="11760628" cy="562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71eeb774cb_0_183"/>
          <p:cNvPicPr preferRelativeResize="0"/>
          <p:nvPr/>
        </p:nvPicPr>
        <p:blipFill/>
        <p:spPr>
          <a:xfrm>
            <a:off x="861750" y="5770201"/>
            <a:ext cx="1877571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71eeb774cb_0_183"/>
          <p:cNvSpPr txBox="1">
            <a:spLocks noGrp="1"/>
          </p:cNvSpPr>
          <p:nvPr>
            <p:ph type="title"/>
          </p:nvPr>
        </p:nvSpPr>
        <p:spPr>
          <a:xfrm>
            <a:off x="1266107" y="1551752"/>
            <a:ext cx="9144000" cy="27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71eeb774cb_0_183"/>
          <p:cNvSpPr/>
          <p:nvPr/>
        </p:nvSpPr>
        <p:spPr>
          <a:xfrm>
            <a:off x="0" y="0"/>
            <a:ext cx="4311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71eeb774cb_0_183"/>
          <p:cNvPicPr preferRelativeResize="0"/>
          <p:nvPr/>
        </p:nvPicPr>
        <p:blipFill/>
        <p:spPr>
          <a:xfrm>
            <a:off x="861749" y="687274"/>
            <a:ext cx="2400001" cy="7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71eeb774cb_0_183"/>
          <p:cNvSpPr txBox="1"/>
          <p:nvPr/>
        </p:nvSpPr>
        <p:spPr>
          <a:xfrm>
            <a:off x="8112225" y="5889445"/>
            <a:ext cx="393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725" tIns="52725" rIns="52725" bIns="527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nl-BE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600"/>
          </a:p>
        </p:txBody>
      </p:sp>
      <p:sp>
        <p:nvSpPr>
          <p:cNvPr id="184" name="Google Shape;184;g71eeb774cb_0_183"/>
          <p:cNvSpPr txBox="1">
            <a:spLocks noGrp="1"/>
          </p:cNvSpPr>
          <p:nvPr>
            <p:ph type="subTitle" idx="1"/>
          </p:nvPr>
        </p:nvSpPr>
        <p:spPr>
          <a:xfrm>
            <a:off x="1266107" y="4509834"/>
            <a:ext cx="91440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">
  <p:cSld name="Tussentitel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1eeb774cb_0_191"/>
          <p:cNvSpPr txBox="1">
            <a:spLocks noGrp="1"/>
          </p:cNvSpPr>
          <p:nvPr>
            <p:ph type="title"/>
          </p:nvPr>
        </p:nvSpPr>
        <p:spPr>
          <a:xfrm>
            <a:off x="1199457" y="2002534"/>
            <a:ext cx="10363200" cy="27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g71eeb774cb_0_191"/>
          <p:cNvSpPr txBox="1"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1370" y="-1"/>
            <a:ext cx="1176063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7"/>
          <p:cNvSpPr txBox="1">
            <a:spLocks noGrp="1"/>
          </p:cNvSpPr>
          <p:nvPr>
            <p:ph type="subTitle" idx="1"/>
          </p:nvPr>
        </p:nvSpPr>
        <p:spPr>
          <a:xfrm>
            <a:off x="2418656" y="49411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7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dubbele Inhoud">
  <p:cSld name="Titel en dubbele Inhoud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1eeb774cb_0_194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51495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g71eeb774cb_0_19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g71eeb774cb_0_194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725" tIns="52725" rIns="52725" bIns="527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92" name="Google Shape;192;g71eeb774cb_0_194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g71eeb774cb_0_194"/>
          <p:cNvSpPr txBox="1">
            <a:spLocks noGrp="1"/>
          </p:cNvSpPr>
          <p:nvPr>
            <p:ph type="body" idx="2"/>
          </p:nvPr>
        </p:nvSpPr>
        <p:spPr>
          <a:xfrm>
            <a:off x="6204155" y="1482215"/>
            <a:ext cx="51495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kel Titel">
  <p:cSld name="Enkel Titel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1eeb774cb_0_200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g71eeb774cb_0_200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725" tIns="52725" rIns="52725" bIns="527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eeb774cb_0_203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725" tIns="52725" rIns="52725" bIns="527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>
  <p:cSld name="Inhoud met bijschrif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1eeb774cb_0_205"/>
          <p:cNvSpPr txBox="1">
            <a:spLocks noGrp="1"/>
          </p:cNvSpPr>
          <p:nvPr>
            <p:ph type="title"/>
          </p:nvPr>
        </p:nvSpPr>
        <p:spPr>
          <a:xfrm>
            <a:off x="815414" y="365128"/>
            <a:ext cx="372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71eeb774cb_0_205"/>
          <p:cNvSpPr txBox="1">
            <a:spLocks noGrp="1"/>
          </p:cNvSpPr>
          <p:nvPr>
            <p:ph type="body" idx="1"/>
          </p:nvPr>
        </p:nvSpPr>
        <p:spPr>
          <a:xfrm>
            <a:off x="815414" y="5892601"/>
            <a:ext cx="3721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g71eeb774cb_0_205"/>
          <p:cNvSpPr txBox="1">
            <a:spLocks noGrp="1"/>
          </p:cNvSpPr>
          <p:nvPr>
            <p:ph type="body" idx="2"/>
          </p:nvPr>
        </p:nvSpPr>
        <p:spPr>
          <a:xfrm>
            <a:off x="4729317" y="365126"/>
            <a:ext cx="6624300" cy="6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g71eeb774cb_0_205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725" tIns="52725" rIns="52725" bIns="527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04" name="Google Shape;204;g71eeb774cb_0_205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>
  <p:cSld name="Afbeelding met bijschrif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1eeb774cb_0_211"/>
          <p:cNvSpPr txBox="1">
            <a:spLocks noGrp="1"/>
          </p:cNvSpPr>
          <p:nvPr>
            <p:ph type="body" idx="1"/>
          </p:nvPr>
        </p:nvSpPr>
        <p:spPr>
          <a:xfrm>
            <a:off x="1763045" y="5817248"/>
            <a:ext cx="85707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g71eeb774cb_0_211"/>
          <p:cNvSpPr>
            <a:spLocks noGrp="1"/>
          </p:cNvSpPr>
          <p:nvPr>
            <p:ph type="pic" idx="2"/>
          </p:nvPr>
        </p:nvSpPr>
        <p:spPr>
          <a:xfrm>
            <a:off x="1763042" y="1499129"/>
            <a:ext cx="8570700" cy="4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&gt;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g71eeb774cb_0_211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71eeb774cb_0_211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725" tIns="52725" rIns="52725" bIns="527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10" name="Google Shape;210;g71eeb774cb_0_211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1eeb774cb_0_2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105500" rIns="105500" bIns="1055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71eeb774cb_0_2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105500" rIns="105500" bIns="105500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3pPr>
            <a:lvl4pPr marL="1828800" lvl="3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5pPr>
            <a:lvl6pPr marL="2743200" lvl="5" indent="-330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g71eeb774cb_0_2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105500" rIns="105500" bIns="1055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1eeb774cb_0_221"/>
          <p:cNvSpPr txBox="1">
            <a:spLocks noGrp="1"/>
          </p:cNvSpPr>
          <p:nvPr>
            <p:ph type="title"/>
          </p:nvPr>
        </p:nvSpPr>
        <p:spPr>
          <a:xfrm>
            <a:off x="609600" y="92077"/>
            <a:ext cx="109728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g71eeb774cb_0_22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g71eeb774cb_0_22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1eeb774cb_0_225"/>
          <p:cNvSpPr txBox="1">
            <a:spLocks noGrp="1"/>
          </p:cNvSpPr>
          <p:nvPr>
            <p:ph type="sldNum" idx="12"/>
          </p:nvPr>
        </p:nvSpPr>
        <p:spPr>
          <a:xfrm>
            <a:off x="9168019" y="6336000"/>
            <a:ext cx="2855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1" name="Google Shape;221;g71eeb774cb_0_225"/>
          <p:cNvSpPr txBox="1">
            <a:spLocks noGrp="1"/>
          </p:cNvSpPr>
          <p:nvPr>
            <p:ph type="title"/>
          </p:nvPr>
        </p:nvSpPr>
        <p:spPr>
          <a:xfrm>
            <a:off x="610400" y="349600"/>
            <a:ext cx="9888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g71eeb774cb_0_225"/>
          <p:cNvSpPr txBox="1">
            <a:spLocks noGrp="1"/>
          </p:cNvSpPr>
          <p:nvPr>
            <p:ph type="body" idx="1"/>
          </p:nvPr>
        </p:nvSpPr>
        <p:spPr>
          <a:xfrm>
            <a:off x="512967" y="1465600"/>
            <a:ext cx="9888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400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900" i="0" u="none" strike="noStrike" cap="none">
                <a:solidFill>
                  <a:schemeClr val="dk1"/>
                </a:solidFill>
              </a:defRPr>
            </a:lvl1pPr>
            <a:lvl2pPr marL="914400" marR="0" lvl="1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300"/>
              <a:buChar char="•"/>
              <a:defRPr sz="2900" i="0" u="none" strike="noStrike" cap="none">
                <a:solidFill>
                  <a:srgbClr val="7F7F7F"/>
                </a:solidFill>
              </a:defRPr>
            </a:lvl2pPr>
            <a:lvl3pPr marL="1371600" marR="0" lvl="2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700" i="0" u="none" strike="noStrike" cap="none">
                <a:solidFill>
                  <a:schemeClr val="dk1"/>
                </a:solidFill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700" i="0" u="none" strike="noStrike" cap="none">
                <a:solidFill>
                  <a:schemeClr val="dk1"/>
                </a:solidFill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700" i="0" u="none" strike="noStrike" cap="none">
                <a:solidFill>
                  <a:schemeClr val="dk1"/>
                </a:solidFill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3" name="Google Shape;223;g71eeb774cb_0_225"/>
          <p:cNvPicPr preferRelativeResize="0"/>
          <p:nvPr/>
        </p:nvPicPr>
        <p:blipFill/>
        <p:spPr>
          <a:xfrm>
            <a:off x="864000" y="5857200"/>
            <a:ext cx="1836000" cy="714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1eeb774cb_0_230"/>
          <p:cNvSpPr txBox="1">
            <a:spLocks noGrp="1"/>
          </p:cNvSpPr>
          <p:nvPr>
            <p:ph type="sldNum" idx="12"/>
          </p:nvPr>
        </p:nvSpPr>
        <p:spPr>
          <a:xfrm>
            <a:off x="9168019" y="6336000"/>
            <a:ext cx="2855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226" name="Google Shape;226;g71eeb774cb_0_230"/>
          <p:cNvSpPr txBox="1">
            <a:spLocks noGrp="1"/>
          </p:cNvSpPr>
          <p:nvPr>
            <p:ph type="title"/>
          </p:nvPr>
        </p:nvSpPr>
        <p:spPr>
          <a:xfrm>
            <a:off x="610400" y="349600"/>
            <a:ext cx="98880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 i="0" u="none" strike="noStrike" cap="none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>
            <a:endParaRPr/>
          </a:p>
        </p:txBody>
      </p:sp>
      <p:sp>
        <p:nvSpPr>
          <p:cNvPr id="227" name="Google Shape;227;g71eeb774cb_0_230"/>
          <p:cNvSpPr txBox="1">
            <a:spLocks noGrp="1"/>
          </p:cNvSpPr>
          <p:nvPr>
            <p:ph type="body" idx="1"/>
          </p:nvPr>
        </p:nvSpPr>
        <p:spPr>
          <a:xfrm>
            <a:off x="720000" y="1915200"/>
            <a:ext cx="10752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400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900" i="0" u="none" strike="noStrike" cap="none">
                <a:solidFill>
                  <a:schemeClr val="dk1"/>
                </a:solidFill>
              </a:defRPr>
            </a:lvl1pPr>
            <a:lvl2pPr marL="914400" marR="0" lvl="1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300"/>
              <a:buChar char="•"/>
              <a:defRPr sz="2900" i="0" u="none" strike="noStrike" cap="none">
                <a:solidFill>
                  <a:srgbClr val="7F7F7F"/>
                </a:solidFill>
              </a:defRPr>
            </a:lvl2pPr>
            <a:lvl3pPr marL="1371600" marR="0" lvl="2" indent="-374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700" i="0" u="none" strike="noStrike" cap="none">
                <a:solidFill>
                  <a:schemeClr val="dk1"/>
                </a:solidFill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700" i="0" u="none" strike="noStrike" cap="none">
                <a:solidFill>
                  <a:schemeClr val="dk1"/>
                </a:solidFill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700" i="0" u="none" strike="noStrike" cap="none">
                <a:solidFill>
                  <a:schemeClr val="dk1"/>
                </a:solidFill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28" name="Google Shape;228;g71eeb774cb_0_230"/>
          <p:cNvPicPr preferRelativeResize="0"/>
          <p:nvPr/>
        </p:nvPicPr>
        <p:blipFill/>
        <p:spPr>
          <a:xfrm>
            <a:off x="864000" y="5857200"/>
            <a:ext cx="1836000" cy="714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8"/>
          <p:cNvSpPr txBox="1">
            <a:spLocks noGrp="1"/>
          </p:cNvSpPr>
          <p:nvPr>
            <p:ph type="title"/>
          </p:nvPr>
        </p:nvSpPr>
        <p:spPr>
          <a:xfrm>
            <a:off x="609600" y="92077"/>
            <a:ext cx="10972800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4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6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6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g7dd0ccb90a_0_7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09968" y="288238"/>
            <a:ext cx="1916859" cy="8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7dd0ccb90a_0_771"/>
          <p:cNvSpPr txBox="1">
            <a:spLocks noGrp="1"/>
          </p:cNvSpPr>
          <p:nvPr>
            <p:ph type="ctrTitle"/>
          </p:nvPr>
        </p:nvSpPr>
        <p:spPr>
          <a:xfrm>
            <a:off x="1728000" y="2016000"/>
            <a:ext cx="9888000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4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7dd0ccb90a_0_771"/>
          <p:cNvSpPr txBox="1">
            <a:spLocks noGrp="1"/>
          </p:cNvSpPr>
          <p:nvPr>
            <p:ph type="subTitle" idx="1"/>
          </p:nvPr>
        </p:nvSpPr>
        <p:spPr>
          <a:xfrm>
            <a:off x="1728000" y="4140000"/>
            <a:ext cx="988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t" anchorCtr="0">
            <a:noAutofit/>
          </a:bodyPr>
          <a:lstStyle>
            <a:lvl1pPr lvl="0" algn="l">
              <a:lnSpc>
                <a:spcPct val="111392"/>
              </a:lnSpc>
              <a:spcBef>
                <a:spcPts val="700"/>
              </a:spcBef>
              <a:spcAft>
                <a:spcPts val="0"/>
              </a:spcAft>
              <a:buSzPts val="1580"/>
              <a:buNone/>
              <a:defRPr sz="158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g7dd0ccb90a_0_771"/>
          <p:cNvSpPr txBox="1">
            <a:spLocks noGrp="1"/>
          </p:cNvSpPr>
          <p:nvPr>
            <p:ph type="body" idx="2"/>
          </p:nvPr>
        </p:nvSpPr>
        <p:spPr>
          <a:xfrm>
            <a:off x="5901497" y="6361602"/>
            <a:ext cx="5913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&gt;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9"/>
          <p:cNvSpPr txBox="1">
            <a:spLocks noGrp="1"/>
          </p:cNvSpPr>
          <p:nvPr>
            <p:ph type="ftr" idx="11"/>
          </p:nvPr>
        </p:nvSpPr>
        <p:spPr>
          <a:xfrm>
            <a:off x="591570" y="6605192"/>
            <a:ext cx="7488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9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44" name="Google Shape;44;p69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4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6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0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400"/>
            </a:lvl1pPr>
            <a:lvl2pPr lvl="1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2000"/>
            </a:lvl2pPr>
            <a:lvl3pPr lvl="2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67"/>
            </a:lvl3pPr>
            <a:lvl4pPr lvl="3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600"/>
            </a:lvl4pPr>
            <a:lvl5pPr lvl="4" algn="ctr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70"/>
          <p:cNvSpPr txBox="1">
            <a:spLocks noGrp="1"/>
          </p:cNvSpPr>
          <p:nvPr>
            <p:ph type="dt" idx="10"/>
          </p:nvPr>
        </p:nvSpPr>
        <p:spPr>
          <a:xfrm>
            <a:off x="4067833" y="6336000"/>
            <a:ext cx="12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0"/>
          <p:cNvSpPr txBox="1">
            <a:spLocks noGrp="1"/>
          </p:cNvSpPr>
          <p:nvPr>
            <p:ph type="ftr" idx="11"/>
          </p:nvPr>
        </p:nvSpPr>
        <p:spPr>
          <a:xfrm>
            <a:off x="5324524" y="6336000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0"/>
          <p:cNvSpPr txBox="1">
            <a:spLocks noGrp="1"/>
          </p:cNvSpPr>
          <p:nvPr>
            <p:ph type="sldNum" idx="12"/>
          </p:nvPr>
        </p:nvSpPr>
        <p:spPr>
          <a:xfrm>
            <a:off x="7926148" y="6336000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7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3"/>
          <p:cNvSpPr/>
          <p:nvPr/>
        </p:nvSpPr>
        <p:spPr>
          <a:xfrm>
            <a:off x="3" y="0"/>
            <a:ext cx="11834738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1752" y="692695"/>
            <a:ext cx="2400001" cy="73448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3"/>
          <p:cNvSpPr txBox="1">
            <a:spLocks noGrp="1"/>
          </p:cNvSpPr>
          <p:nvPr>
            <p:ph type="subTitle" idx="1"/>
          </p:nvPr>
        </p:nvSpPr>
        <p:spPr>
          <a:xfrm>
            <a:off x="1266106" y="4509835"/>
            <a:ext cx="9150377" cy="111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73"/>
          <p:cNvSpPr txBox="1">
            <a:spLocks noGrp="1"/>
          </p:cNvSpPr>
          <p:nvPr>
            <p:ph type="title"/>
          </p:nvPr>
        </p:nvSpPr>
        <p:spPr>
          <a:xfrm>
            <a:off x="1266108" y="1551753"/>
            <a:ext cx="9150377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751" y="5770202"/>
            <a:ext cx="1877572" cy="39624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3"/>
          <p:cNvSpPr txBox="1"/>
          <p:nvPr/>
        </p:nvSpPr>
        <p:spPr>
          <a:xfrm>
            <a:off x="8112226" y="5889446"/>
            <a:ext cx="3936437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4"/>
          <p:cNvSpPr/>
          <p:nvPr/>
        </p:nvSpPr>
        <p:spPr>
          <a:xfrm>
            <a:off x="1" y="0"/>
            <a:ext cx="431371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6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1eeb774cb_0_154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&gt;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g71eeb774cb_0_154"/>
          <p:cNvSpPr/>
          <p:nvPr/>
        </p:nvSpPr>
        <p:spPr>
          <a:xfrm>
            <a:off x="0" y="0"/>
            <a:ext cx="4311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71eeb774cb_0_154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g71eeb774cb_0_154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725" tIns="52725" rIns="52725" bIns="527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53" name="Google Shape;153;g71eeb774cb_0_154"/>
          <p:cNvSpPr txBox="1">
            <a:spLocks noGrp="1"/>
          </p:cNvSpPr>
          <p:nvPr>
            <p:ph type="dt" idx="10"/>
          </p:nvPr>
        </p:nvSpPr>
        <p:spPr>
          <a:xfrm>
            <a:off x="8079572" y="6603110"/>
            <a:ext cx="35247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500" tIns="52725" rIns="105500" bIns="5272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heid.vlaanderen.be/opleiding/publieke-werkgroepen-oslo-culureel-erfgoed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jsm.be/cultuur/themas/e-cultuur-en-digitalisering/visienot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jsm.be/cultuur/sites/cjsm.cultuur/files/public/190316_delaware_-_integratie_provinciale_erfgoeddatabanken_0.pdf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thema-cultureelErfgoed/blob/master/resources/stories.m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thema-cultureelErfgoed/blob/master/resources/stories.m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joinup.ec.europa.eu/solution/dcat-application-profile-data-portals-europe" TargetMode="External"/><Relationship Id="rId7" Type="http://schemas.openxmlformats.org/officeDocument/2006/relationships/hyperlink" Target="http://data.europa.eu/w21/8d58d3f4-5013-4aa3-8c39-4f0059460da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hyperlink" Target="http://data.europa.eu/w21/322eb58a-08d9-4721-b179-7b62b097304d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joinup.ec.europa.eu/rdf_entity/http_e_f_fdata_ceuropa_ceu_fw21_f73920f8b_b6c65_b4c82_bbe8c_b23a6d2cc4d58/about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vclock.com/timer/#countdown=00:10:00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1eeb774cb_0_273"/>
          <p:cNvSpPr txBox="1">
            <a:spLocks noGrp="1"/>
          </p:cNvSpPr>
          <p:nvPr>
            <p:ph type="subTitle" idx="1"/>
          </p:nvPr>
        </p:nvSpPr>
        <p:spPr>
          <a:xfrm>
            <a:off x="645680" y="4034162"/>
            <a:ext cx="62700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BE"/>
              <a:t>5 mei 2020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BE"/>
              <a:t>Welkom! We starten om 13u.</a:t>
            </a:r>
            <a:endParaRPr/>
          </a:p>
        </p:txBody>
      </p:sp>
      <p:sp>
        <p:nvSpPr>
          <p:cNvPr id="234" name="Google Shape;234;g71eeb774cb_0_273"/>
          <p:cNvSpPr txBox="1">
            <a:spLocks noGrp="1"/>
          </p:cNvSpPr>
          <p:nvPr>
            <p:ph type="title"/>
          </p:nvPr>
        </p:nvSpPr>
        <p:spPr>
          <a:xfrm>
            <a:off x="645680" y="1094553"/>
            <a:ext cx="6776700" cy="2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/>
              <a:t>Thematische werkgroep 3</a:t>
            </a:r>
            <a:br>
              <a:rPr lang="nl-BE">
                <a:latin typeface="Arial"/>
                <a:ea typeface="Arial"/>
                <a:cs typeface="Arial"/>
                <a:sym typeface="Arial"/>
              </a:rPr>
            </a:br>
            <a:r>
              <a:rPr lang="nl-BE" b="1">
                <a:latin typeface="Arial"/>
                <a:ea typeface="Arial"/>
                <a:cs typeface="Arial"/>
                <a:sym typeface="Arial"/>
              </a:rPr>
              <a:t>OSLO </a:t>
            </a:r>
            <a:r>
              <a:rPr lang="nl-BE" b="1"/>
              <a:t>Cultureel Erfgoed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ea7b6a690_2_4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  <p:pic>
        <p:nvPicPr>
          <p:cNvPr id="344" name="Google Shape;344;g6ea7b6a690_2_43"/>
          <p:cNvPicPr preferRelativeResize="0"/>
          <p:nvPr/>
        </p:nvPicPr>
        <p:blipFill rotWithShape="1">
          <a:blip r:embed="rId3">
            <a:alphaModFix/>
          </a:blip>
          <a:srcRect t="10273"/>
          <a:stretch/>
        </p:blipFill>
        <p:spPr>
          <a:xfrm>
            <a:off x="1270500" y="85825"/>
            <a:ext cx="9651000" cy="65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g71eeb774cb_0_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3678" y="853786"/>
            <a:ext cx="6604636" cy="6004215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g71eeb774cb_0_400"/>
          <p:cNvSpPr txBox="1">
            <a:spLocks noGrp="1"/>
          </p:cNvSpPr>
          <p:nvPr>
            <p:ph type="ftr" idx="11"/>
          </p:nvPr>
        </p:nvSpPr>
        <p:spPr>
          <a:xfrm>
            <a:off x="788760" y="8806923"/>
            <a:ext cx="99840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100</a:t>
            </a:fld>
            <a:endParaRPr/>
          </a:p>
        </p:txBody>
      </p:sp>
      <p:sp>
        <p:nvSpPr>
          <p:cNvPr id="1622" name="Google Shape;1622;g71eeb774cb_0_400"/>
          <p:cNvSpPr txBox="1"/>
          <p:nvPr/>
        </p:nvSpPr>
        <p:spPr>
          <a:xfrm>
            <a:off x="1009100" y="489175"/>
            <a:ext cx="29661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Waarom doen we … ?</a:t>
            </a:r>
            <a:endParaRPr sz="1900"/>
          </a:p>
        </p:txBody>
      </p:sp>
      <p:sp>
        <p:nvSpPr>
          <p:cNvPr id="1623" name="Google Shape;1623;g71eeb774cb_0_400"/>
          <p:cNvSpPr txBox="1"/>
          <p:nvPr/>
        </p:nvSpPr>
        <p:spPr>
          <a:xfrm>
            <a:off x="6139525" y="489175"/>
            <a:ext cx="32370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Kunnen we niet beter … ?</a:t>
            </a:r>
            <a:endParaRPr sz="1900"/>
          </a:p>
        </p:txBody>
      </p:sp>
      <p:sp>
        <p:nvSpPr>
          <p:cNvPr id="1624" name="Google Shape;1624;g71eeb774cb_0_400"/>
          <p:cNvSpPr txBox="1"/>
          <p:nvPr/>
        </p:nvSpPr>
        <p:spPr>
          <a:xfrm>
            <a:off x="2024475" y="1149550"/>
            <a:ext cx="4383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Moeten we niet … toevoegen?</a:t>
            </a:r>
            <a:endParaRPr sz="1900"/>
          </a:p>
        </p:txBody>
      </p:sp>
      <p:sp>
        <p:nvSpPr>
          <p:cNvPr id="1625" name="Google Shape;1625;g71eeb774cb_0_400"/>
          <p:cNvSpPr txBox="1"/>
          <p:nvPr/>
        </p:nvSpPr>
        <p:spPr>
          <a:xfrm>
            <a:off x="8571925" y="1149550"/>
            <a:ext cx="29661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900"/>
              <a:t>Hoe zit het met … ?</a:t>
            </a:r>
            <a:endParaRPr sz="19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59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>
                <a:latin typeface="Arial"/>
                <a:ea typeface="Arial"/>
                <a:cs typeface="Arial"/>
                <a:sym typeface="Arial"/>
              </a:rPr>
              <a:t>Volgende stappen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60"/>
          <p:cNvSpPr txBox="1">
            <a:spLocks noGrp="1"/>
          </p:cNvSpPr>
          <p:nvPr>
            <p:ph type="body" idx="1"/>
          </p:nvPr>
        </p:nvSpPr>
        <p:spPr>
          <a:xfrm>
            <a:off x="838200" y="1482225"/>
            <a:ext cx="109317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nl-BE"/>
              <a:t>Verwerken alle input van vandaag.</a:t>
            </a:r>
            <a:br>
              <a:rPr lang="nl-BE"/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nl-BE"/>
              <a:t>Rondsturen van een verslag van deze workshop.</a:t>
            </a:r>
            <a:endParaRPr/>
          </a:p>
          <a:p>
            <a:pPr marL="783771" lvl="1" indent="-326571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nl-BE"/>
              <a:t>Feedback is zeker welkom.</a:t>
            </a:r>
            <a:br>
              <a:rPr lang="nl-BE"/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</a:pPr>
            <a:r>
              <a:rPr lang="nl-BE"/>
              <a:t>Eerste versie van het applicatieprofiel online publiceren.</a:t>
            </a:r>
            <a:endParaRPr/>
          </a:p>
          <a:p>
            <a:pPr marL="914400" marR="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We sturen dit enkele dagen voor de werkgroep rond.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644" name="Google Shape;1644;p60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Volgende stappen</a:t>
            </a:r>
            <a:endParaRPr b="1"/>
          </a:p>
        </p:txBody>
      </p:sp>
      <p:sp>
        <p:nvSpPr>
          <p:cNvPr id="1645" name="Google Shape;1645;p60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61"/>
          <p:cNvSpPr/>
          <p:nvPr/>
        </p:nvSpPr>
        <p:spPr>
          <a:xfrm rot="5400000">
            <a:off x="11311469" y="3332947"/>
            <a:ext cx="428700" cy="199500"/>
          </a:xfrm>
          <a:prstGeom prst="triangle">
            <a:avLst>
              <a:gd name="adj" fmla="val 50000"/>
            </a:avLst>
          </a:prstGeom>
          <a:solidFill>
            <a:srgbClr val="6B6B6B"/>
          </a:solidFill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1" name="Google Shape;1651;p61"/>
          <p:cNvCxnSpPr/>
          <p:nvPr/>
        </p:nvCxnSpPr>
        <p:spPr>
          <a:xfrm>
            <a:off x="3581401" y="3551708"/>
            <a:ext cx="0" cy="509514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1652" name="Google Shape;1652;p61"/>
          <p:cNvCxnSpPr/>
          <p:nvPr/>
        </p:nvCxnSpPr>
        <p:spPr>
          <a:xfrm>
            <a:off x="6957635" y="3521870"/>
            <a:ext cx="0" cy="9411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1653" name="Google Shape;1653;p61"/>
          <p:cNvCxnSpPr/>
          <p:nvPr/>
        </p:nvCxnSpPr>
        <p:spPr>
          <a:xfrm>
            <a:off x="11292733" y="3551708"/>
            <a:ext cx="0" cy="5094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1654" name="Google Shape;1654;p61"/>
          <p:cNvSpPr txBox="1">
            <a:spLocks noGrp="1"/>
          </p:cNvSpPr>
          <p:nvPr>
            <p:ph type="title" idx="4294967295"/>
          </p:nvPr>
        </p:nvSpPr>
        <p:spPr>
          <a:xfrm>
            <a:off x="643008" y="345173"/>
            <a:ext cx="8334375" cy="5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nl-BE" b="1">
                <a:solidFill>
                  <a:schemeClr val="dk1"/>
                </a:solidFill>
              </a:rPr>
              <a:t>Thematische werkgroepen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55" name="Google Shape;1655;p61"/>
          <p:cNvSpPr txBox="1"/>
          <p:nvPr/>
        </p:nvSpPr>
        <p:spPr>
          <a:xfrm>
            <a:off x="714901" y="3313600"/>
            <a:ext cx="2185506" cy="23805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Januari</a:t>
            </a:r>
            <a:endParaRPr sz="1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61"/>
          <p:cNvSpPr txBox="1"/>
          <p:nvPr/>
        </p:nvSpPr>
        <p:spPr>
          <a:xfrm>
            <a:off x="2900450" y="3313600"/>
            <a:ext cx="2185506" cy="23805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Februari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61"/>
          <p:cNvSpPr txBox="1"/>
          <p:nvPr/>
        </p:nvSpPr>
        <p:spPr>
          <a:xfrm>
            <a:off x="5086001" y="3309975"/>
            <a:ext cx="2185506" cy="23805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Maart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61"/>
          <p:cNvSpPr txBox="1"/>
          <p:nvPr/>
        </p:nvSpPr>
        <p:spPr>
          <a:xfrm>
            <a:off x="9317574" y="3313563"/>
            <a:ext cx="2185500" cy="238200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Mei</a:t>
            </a:r>
            <a:endParaRPr sz="12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9" name="Google Shape;1659;p61"/>
          <p:cNvCxnSpPr>
            <a:endCxn id="1655" idx="0"/>
          </p:cNvCxnSpPr>
          <p:nvPr/>
        </p:nvCxnSpPr>
        <p:spPr>
          <a:xfrm flipH="1">
            <a:off x="1807654" y="2715100"/>
            <a:ext cx="2100" cy="5985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1660" name="Google Shape;1660;p61"/>
          <p:cNvSpPr txBox="1"/>
          <p:nvPr/>
        </p:nvSpPr>
        <p:spPr>
          <a:xfrm>
            <a:off x="1897748" y="2433292"/>
            <a:ext cx="1213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nl-BE"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16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Kick-Off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1" name="Google Shape;1661;p61"/>
          <p:cNvCxnSpPr/>
          <p:nvPr/>
        </p:nvCxnSpPr>
        <p:spPr>
          <a:xfrm>
            <a:off x="5229964" y="2445888"/>
            <a:ext cx="0" cy="867600"/>
          </a:xfrm>
          <a:prstGeom prst="straightConnector1">
            <a:avLst/>
          </a:prstGeom>
          <a:noFill/>
          <a:ln w="12700" cap="sq" cmpd="sng">
            <a:solidFill>
              <a:srgbClr val="F0D70F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1662" name="Google Shape;1662;p61"/>
          <p:cNvSpPr txBox="1"/>
          <p:nvPr/>
        </p:nvSpPr>
        <p:spPr>
          <a:xfrm>
            <a:off x="5328295" y="2361017"/>
            <a:ext cx="13353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nl-BE"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workshop 1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3" name="Google Shape;1663;p61"/>
          <p:cNvCxnSpPr/>
          <p:nvPr/>
        </p:nvCxnSpPr>
        <p:spPr>
          <a:xfrm>
            <a:off x="9552509" y="2657311"/>
            <a:ext cx="0" cy="656400"/>
          </a:xfrm>
          <a:prstGeom prst="straightConnector1">
            <a:avLst/>
          </a:prstGeom>
          <a:noFill/>
          <a:ln w="12700" cap="sq" cmpd="sng">
            <a:solidFill>
              <a:srgbClr val="6B6B6B"/>
            </a:solidFill>
            <a:prstDash val="solid"/>
            <a:round/>
            <a:headEnd type="diamond" w="med" len="med"/>
            <a:tailEnd type="none" w="sm" len="sm"/>
          </a:ln>
        </p:spPr>
      </p:cxnSp>
      <p:sp>
        <p:nvSpPr>
          <p:cNvPr id="1664" name="Google Shape;1664;p61"/>
          <p:cNvSpPr txBox="1"/>
          <p:nvPr/>
        </p:nvSpPr>
        <p:spPr>
          <a:xfrm>
            <a:off x="9674140" y="2022523"/>
            <a:ext cx="133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nl-BE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workshop 3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61"/>
          <p:cNvSpPr txBox="1"/>
          <p:nvPr/>
        </p:nvSpPr>
        <p:spPr>
          <a:xfrm>
            <a:off x="2115210" y="3621704"/>
            <a:ext cx="1378399" cy="805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nl-BE"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workshop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61"/>
          <p:cNvSpPr txBox="1"/>
          <p:nvPr/>
        </p:nvSpPr>
        <p:spPr>
          <a:xfrm>
            <a:off x="5265551" y="3891650"/>
            <a:ext cx="1589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nl-BE" sz="16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workshop 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61"/>
          <p:cNvSpPr txBox="1"/>
          <p:nvPr/>
        </p:nvSpPr>
        <p:spPr>
          <a:xfrm>
            <a:off x="9846624" y="3646975"/>
            <a:ext cx="13785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nl-BE" sz="16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nl-BE" sz="1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Thematische workshop 4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61"/>
          <p:cNvSpPr txBox="1"/>
          <p:nvPr/>
        </p:nvSpPr>
        <p:spPr>
          <a:xfrm>
            <a:off x="947800" y="5322750"/>
            <a:ext cx="90174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https://overheid.vlaanderen.be/opleiding/publieke-werkgroepen-oslo-culureel-erfgoed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61"/>
          <p:cNvSpPr txBox="1"/>
          <p:nvPr/>
        </p:nvSpPr>
        <p:spPr>
          <a:xfrm>
            <a:off x="7274575" y="3309900"/>
            <a:ext cx="2043000" cy="238200"/>
          </a:xfrm>
          <a:prstGeom prst="rect">
            <a:avLst/>
          </a:prstGeom>
          <a:solidFill>
            <a:srgbClr val="F0D70F"/>
          </a:solidFill>
          <a:ln>
            <a:noFill/>
          </a:ln>
        </p:spPr>
        <p:txBody>
          <a:bodyPr spcFirstLastPara="1" wrap="square" lIns="54000" tIns="54000" rIns="54000" bIns="67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nl-BE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63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nl-BE" sz="8000" b="1">
                <a:latin typeface="Arial"/>
                <a:ea typeface="Arial"/>
                <a:cs typeface="Arial"/>
                <a:sym typeface="Arial"/>
              </a:rPr>
              <a:t>Bedankt!</a:t>
            </a:r>
            <a:endParaRPr sz="8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ea7b6a690_2_5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  <p:pic>
        <p:nvPicPr>
          <p:cNvPr id="351" name="Google Shape;351;g6ea7b6a690_2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9136" y="-609600"/>
            <a:ext cx="869372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dd0ccb90a_0_884"/>
          <p:cNvSpPr/>
          <p:nvPr/>
        </p:nvSpPr>
        <p:spPr>
          <a:xfrm>
            <a:off x="1612900" y="2216150"/>
            <a:ext cx="1656000" cy="16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nl-BE" sz="7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7200" b="0" i="0" u="none" strike="noStrike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7dd0ccb90a_0_884"/>
          <p:cNvSpPr/>
          <p:nvPr/>
        </p:nvSpPr>
        <p:spPr>
          <a:xfrm>
            <a:off x="5181600" y="2216150"/>
            <a:ext cx="1656000" cy="16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nl-BE" sz="7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7200" b="0" i="0" u="none" strike="noStrike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7dd0ccb90a_0_884"/>
          <p:cNvSpPr/>
          <p:nvPr/>
        </p:nvSpPr>
        <p:spPr>
          <a:xfrm>
            <a:off x="8750300" y="2216150"/>
            <a:ext cx="1656000" cy="16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nl-BE" sz="7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7200" b="0" i="0" u="none" strike="noStrike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7dd0ccb90a_0_884"/>
          <p:cNvSpPr txBox="1"/>
          <p:nvPr/>
        </p:nvSpPr>
        <p:spPr>
          <a:xfrm>
            <a:off x="1453475" y="4019550"/>
            <a:ext cx="1974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Erkende standaarden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7dd0ccb90a_0_884"/>
          <p:cNvSpPr txBox="1"/>
          <p:nvPr/>
        </p:nvSpPr>
        <p:spPr>
          <a:xfrm>
            <a:off x="5022175" y="4019550"/>
            <a:ext cx="1974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Kandidaat- standaarden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7dd0ccb90a_0_884"/>
          <p:cNvSpPr txBox="1"/>
          <p:nvPr/>
        </p:nvSpPr>
        <p:spPr>
          <a:xfrm>
            <a:off x="8590875" y="4019550"/>
            <a:ext cx="1974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Standaarden in ontwikkeling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7dd0ccb90a_0_884"/>
          <p:cNvSpPr txBox="1"/>
          <p:nvPr/>
        </p:nvSpPr>
        <p:spPr>
          <a:xfrm>
            <a:off x="838201" y="104336"/>
            <a:ext cx="8064900" cy="1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nl-BE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2020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>
                <a:latin typeface="Arial"/>
                <a:ea typeface="Arial"/>
                <a:cs typeface="Arial"/>
                <a:sym typeface="Arial"/>
              </a:rPr>
              <a:t>Context </a:t>
            </a:r>
            <a:r>
              <a:rPr lang="nl-BE" b="1"/>
              <a:t>Cultureel Erfgoed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"/>
          <p:cNvSpPr txBox="1">
            <a:spLocks noGrp="1"/>
          </p:cNvSpPr>
          <p:nvPr>
            <p:ph type="subTitle" idx="1"/>
          </p:nvPr>
        </p:nvSpPr>
        <p:spPr>
          <a:xfrm>
            <a:off x="3344562" y="4797156"/>
            <a:ext cx="821809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BE"/>
              <a:t>Het cultureel-erfgoedobject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7dd0ccb90a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8292" y="1488086"/>
            <a:ext cx="3321791" cy="468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7dd0ccb90a_0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3654" y="1488086"/>
            <a:ext cx="3315882" cy="468729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5" name="Google Shape;375;g7dd0ccb90a_0_7"/>
          <p:cNvSpPr txBox="1"/>
          <p:nvPr/>
        </p:nvSpPr>
        <p:spPr>
          <a:xfrm>
            <a:off x="2899047" y="6226805"/>
            <a:ext cx="66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7dd0ccb90a_0_7"/>
          <p:cNvSpPr txBox="1"/>
          <p:nvPr/>
        </p:nvSpPr>
        <p:spPr>
          <a:xfrm>
            <a:off x="7959135" y="6226804"/>
            <a:ext cx="68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7dd0ccb90a_0_7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Context en aanleiding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dd0ccb90a_0_15"/>
          <p:cNvSpPr txBox="1"/>
          <p:nvPr/>
        </p:nvSpPr>
        <p:spPr>
          <a:xfrm>
            <a:off x="7234957" y="2331896"/>
            <a:ext cx="5405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nl-BE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cultuursector versterken </a:t>
            </a:r>
            <a:br>
              <a:rPr lang="nl-BE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door een cultuurbreed kader </a:t>
            </a:r>
            <a:br>
              <a:rPr lang="nl-BE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 ontwikkelen en te operationaliseren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g7dd0ccb90a_0_15"/>
          <p:cNvCxnSpPr/>
          <p:nvPr/>
        </p:nvCxnSpPr>
        <p:spPr>
          <a:xfrm>
            <a:off x="5785629" y="3678425"/>
            <a:ext cx="12408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3000" dir="5400000" rotWithShape="0">
              <a:srgbClr val="000000">
                <a:alpha val="34117"/>
              </a:srgbClr>
            </a:outerShdw>
          </a:effectLst>
        </p:spPr>
      </p:cxnSp>
      <p:sp>
        <p:nvSpPr>
          <p:cNvPr id="384" name="Google Shape;384;g7dd0ccb90a_0_15"/>
          <p:cNvSpPr txBox="1"/>
          <p:nvPr/>
        </p:nvSpPr>
        <p:spPr>
          <a:xfrm>
            <a:off x="7234957" y="4048891"/>
            <a:ext cx="4421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nl-BE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productie, beleving en verspreiding van cultuur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g7dd0ccb90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3654" y="1488086"/>
            <a:ext cx="3315882" cy="468729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6" name="Google Shape;386;g7dd0ccb90a_0_15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Context en aanleiding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dd0ccb90a_0_22"/>
          <p:cNvSpPr/>
          <p:nvPr/>
        </p:nvSpPr>
        <p:spPr>
          <a:xfrm>
            <a:off x="1642710" y="2333688"/>
            <a:ext cx="409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principe open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g7dd0ccb90a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6557" y="2760478"/>
            <a:ext cx="4958892" cy="278937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7dd0ccb90a_0_22"/>
          <p:cNvSpPr txBox="1"/>
          <p:nvPr/>
        </p:nvSpPr>
        <p:spPr>
          <a:xfrm>
            <a:off x="8578080" y="2303263"/>
            <a:ext cx="55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vindbaar en bereikbaar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7dd0ccb90a_0_22"/>
          <p:cNvSpPr txBox="1"/>
          <p:nvPr/>
        </p:nvSpPr>
        <p:spPr>
          <a:xfrm>
            <a:off x="2302330" y="5674361"/>
            <a:ext cx="325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bruikbaar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7dd0ccb90a_0_22"/>
          <p:cNvSpPr txBox="1"/>
          <p:nvPr/>
        </p:nvSpPr>
        <p:spPr>
          <a:xfrm>
            <a:off x="8578078" y="5773386"/>
            <a:ext cx="549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beperkingen auteursrecht</a:t>
            </a:r>
            <a:br>
              <a:rPr lang="nl-B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zijn minimaal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7dd0ccb90a_0_22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nl-BE" b="1"/>
              <a:t>Open en toegankelijke digitale</a:t>
            </a:r>
            <a:br>
              <a:rPr lang="nl-BE" b="1"/>
            </a:br>
            <a:r>
              <a:rPr lang="nl-BE" b="1"/>
              <a:t>culturele content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7dd0ccb90a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5124" y="2681855"/>
            <a:ext cx="4401740" cy="294661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7dd0ccb90a_0_32"/>
          <p:cNvSpPr txBox="1"/>
          <p:nvPr/>
        </p:nvSpPr>
        <p:spPr>
          <a:xfrm>
            <a:off x="1236507" y="2317486"/>
            <a:ext cx="315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referentiearchitectuur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7dd0ccb90a_0_32"/>
          <p:cNvSpPr txBox="1"/>
          <p:nvPr/>
        </p:nvSpPr>
        <p:spPr>
          <a:xfrm>
            <a:off x="1371679" y="5594610"/>
            <a:ext cx="302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poolen van middelen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7dd0ccb90a_0_32"/>
          <p:cNvSpPr txBox="1"/>
          <p:nvPr/>
        </p:nvSpPr>
        <p:spPr>
          <a:xfrm>
            <a:off x="8467129" y="2322787"/>
            <a:ext cx="427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centrale services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7dd0ccb90a_0_32"/>
          <p:cNvSpPr txBox="1"/>
          <p:nvPr/>
        </p:nvSpPr>
        <p:spPr>
          <a:xfrm>
            <a:off x="8467129" y="5628485"/>
            <a:ext cx="622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actieve ontwikkeling van</a:t>
            </a:r>
            <a:b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en 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7dd0ccb90a_0_32"/>
          <p:cNvSpPr/>
          <p:nvPr/>
        </p:nvSpPr>
        <p:spPr>
          <a:xfrm>
            <a:off x="492661" y="1453441"/>
            <a:ext cx="936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7dd0ccb90a_0_32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nl-BE" b="1"/>
              <a:t>Digitale netwerkinfrastructuur</a:t>
            </a:r>
            <a:br>
              <a:rPr lang="nl-BE" b="1"/>
            </a:br>
            <a:r>
              <a:rPr lang="nl-BE" b="1"/>
              <a:t>voor Vlaanderen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dd0ccb90a_0_42"/>
          <p:cNvSpPr txBox="1"/>
          <p:nvPr/>
        </p:nvSpPr>
        <p:spPr>
          <a:xfrm>
            <a:off x="658392" y="3448428"/>
            <a:ext cx="4817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nl-BE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Sinds 2018 resorteren de (ex-provinciale) erfgoeddatabanken onder de bevoegdheid van de Vlaamse Overheid.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g7dd0ccb90a_0_42"/>
          <p:cNvCxnSpPr/>
          <p:nvPr/>
        </p:nvCxnSpPr>
        <p:spPr>
          <a:xfrm>
            <a:off x="5785805" y="3803890"/>
            <a:ext cx="6204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3000" dir="5400000" rotWithShape="0">
              <a:srgbClr val="000000">
                <a:alpha val="34117"/>
              </a:srgbClr>
            </a:outerShdw>
          </a:effectLst>
        </p:spPr>
      </p:cxnSp>
      <p:pic>
        <p:nvPicPr>
          <p:cNvPr id="416" name="Google Shape;416;g7dd0ccb90a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272" y="1789557"/>
            <a:ext cx="3321793" cy="468729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7dd0ccb90a_0_42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Context en aanleiding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dd0ccb90a_0_48"/>
          <p:cNvSpPr txBox="1"/>
          <p:nvPr/>
        </p:nvSpPr>
        <p:spPr>
          <a:xfrm>
            <a:off x="1051033" y="2412124"/>
            <a:ext cx="9423600" cy="4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nl-BE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 strategische initiatieven </a:t>
            </a:r>
            <a:r>
              <a:rPr lang="nl-BE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functie van de operationele en technische integratie in een breder ecosysteem.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Duurzaam toegankelijk maken van data via uitwisselingsstandaarden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definitie van een standaard voor de uitwisseling van informatie rond erfgoedobjecten.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nl-BE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7dd0ccb90a_0_48"/>
          <p:cNvSpPr txBox="1">
            <a:spLocks noGrp="1"/>
          </p:cNvSpPr>
          <p:nvPr>
            <p:ph type="title" idx="4294967295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Context en aanleiding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1eeb774cb_0_278"/>
          <p:cNvSpPr txBox="1">
            <a:spLocks noGrp="1"/>
          </p:cNvSpPr>
          <p:nvPr>
            <p:ph type="body" idx="1"/>
          </p:nvPr>
        </p:nvSpPr>
        <p:spPr>
          <a:xfrm>
            <a:off x="838200" y="15970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Geluid van het publiek is standaard gedempt​.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Vragen, opmerkingen en voorstellen kunnen via de chatfunctie meegedeeld worden.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Interactie wordt aangemoedigd!</a:t>
            </a:r>
            <a:br>
              <a:rPr lang="nl-BE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Een ja/nee-vraag van onze kant, kan simpel en snel beantwoord worden via de chat: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akkoord = +1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niet akkoord = -1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onverschillig = 0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71eeb774cb_0_27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  <p:sp>
        <p:nvSpPr>
          <p:cNvPr id="242" name="Google Shape;242;g71eeb774cb_0_278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Praktische afspraken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dd2971ad7_0_2"/>
          <p:cNvSpPr txBox="1"/>
          <p:nvPr/>
        </p:nvSpPr>
        <p:spPr>
          <a:xfrm>
            <a:off x="966220" y="1684064"/>
            <a:ext cx="514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nl-BE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Een semantische standaard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7dd2971ad7_0_2"/>
          <p:cNvSpPr/>
          <p:nvPr/>
        </p:nvSpPr>
        <p:spPr>
          <a:xfrm>
            <a:off x="966217" y="2216544"/>
            <a:ext cx="9819900" cy="3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zorgt voor delen en uitwisselen van data tussen verschillende stakeholders;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zorgt voor machine leesbare data;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levert efficiëntiewinst op als de data in verschillende processen gebruikt kunnen worden;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bevordert innovatie, doorbreekt monopolies en geeft meer ontwikkelingskansen;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belangrijk om het potentieel van een linked (open) data strategie te optimaliseren en zo een breed mogelijke cultuurspreiding te realiseren;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nl-B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zorgt voor betere inzichten over het gebruik.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dd0ccb90a_0_53"/>
          <p:cNvSpPr txBox="1">
            <a:spLocks noGrp="1"/>
          </p:cNvSpPr>
          <p:nvPr>
            <p:ph type="subTitle" idx="1"/>
          </p:nvPr>
        </p:nvSpPr>
        <p:spPr>
          <a:xfrm>
            <a:off x="1104043" y="1977246"/>
            <a:ext cx="103143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8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rPr lang="nl-BE" sz="1600">
                <a:latin typeface="Helvetica Neue"/>
                <a:ea typeface="Helvetica Neue"/>
                <a:cs typeface="Helvetica Neue"/>
                <a:sym typeface="Helvetica Neue"/>
              </a:rPr>
              <a:t>Visienota ‘een Vlaams cultuurbeleid in het digitale tijdperk’</a:t>
            </a:r>
            <a:endParaRPr/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</a:pPr>
            <a:r>
              <a:rPr lang="nl-BE" sz="1400" u="sng">
                <a:solidFill>
                  <a:srgbClr val="0070C0"/>
                </a:solidFill>
                <a:hlinkClick r:id="rId3"/>
              </a:rPr>
              <a:t>https://cjsm.be/cultuur/themas/e-cultuur-en-digitalisering/visienota</a:t>
            </a:r>
            <a:endParaRPr sz="140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40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</a:pPr>
            <a:r>
              <a:rPr lang="nl-BE" sz="1600"/>
              <a:t>Rapport ‘plan integratie erfgoeddatabanken’</a:t>
            </a:r>
            <a:endParaRPr/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</a:pPr>
            <a:r>
              <a:rPr lang="nl-BE" sz="1400" u="sng">
                <a:solidFill>
                  <a:srgbClr val="0070C0"/>
                </a:solidFill>
                <a:hlinkClick r:id="rId4"/>
              </a:rPr>
              <a:t>https://cjsm.be/cultuur/sites/cjsm.cultuur/files/public/190316_delaware_-_integratie_provinciale_erfgoeddatabanken_0.pdf</a:t>
            </a:r>
            <a:endParaRPr sz="1400" u="sng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400" u="sng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400" u="sng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</a:pPr>
            <a:r>
              <a:rPr lang="nl-BE" sz="140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hans.vanderlinden@vlaanderen.be</a:t>
            </a:r>
            <a:endParaRPr/>
          </a:p>
          <a:p>
            <a:pPr marL="0" lvl="0" indent="0" algn="l" rtl="0">
              <a:lnSpc>
                <a:spcPct val="125714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40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88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8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g7dd0ccb90a_0_53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nl-BE" b="1"/>
              <a:t>Literatuur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1eeb774cb_0_7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/>
              <a:t>Recap vorige werkgroepen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1eeb774cb_0_260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700"/>
              </a:spcBef>
              <a:spcAft>
                <a:spcPts val="0"/>
              </a:spcAft>
              <a:buSzPts val="2400"/>
              <a:buChar char="-"/>
            </a:pPr>
            <a:r>
              <a:rPr lang="nl-BE"/>
              <a:t>Business werkgroep (6/02)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/>
              <a:t>Use cases besproken en verfijnd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/>
              <a:t>Hier komen we straks nog op terug</a:t>
            </a:r>
            <a:endParaRPr/>
          </a:p>
        </p:txBody>
      </p:sp>
      <p:sp>
        <p:nvSpPr>
          <p:cNvPr id="450" name="Google Shape;450;g71eeb774cb_0_260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/>
              <a:t>Vorige werkgroepen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1eeb774cb_0_11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70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nl-BE">
                <a:solidFill>
                  <a:srgbClr val="999999"/>
                </a:solidFill>
              </a:rPr>
              <a:t>Business werkgroep (6/02)</a:t>
            </a:r>
            <a:endParaRPr>
              <a:solidFill>
                <a:srgbClr val="999999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nl-BE">
                <a:solidFill>
                  <a:srgbClr val="999999"/>
                </a:solidFill>
              </a:rPr>
              <a:t>Use cases besproken en verfijnd</a:t>
            </a:r>
            <a:endParaRPr>
              <a:solidFill>
                <a:srgbClr val="999999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nl-BE">
                <a:solidFill>
                  <a:srgbClr val="999999"/>
                </a:solidFill>
              </a:rPr>
              <a:t>Hier komen we straks nog op terug</a:t>
            </a:r>
            <a:br>
              <a:rPr lang="nl-BE">
                <a:solidFill>
                  <a:srgbClr val="999999"/>
                </a:solidFill>
              </a:rPr>
            </a:br>
            <a:endParaRPr/>
          </a:p>
          <a:p>
            <a:pPr marL="457200" lvl="0" indent="-381000" algn="l" rtl="0">
              <a:spcBef>
                <a:spcPts val="700"/>
              </a:spcBef>
              <a:spcAft>
                <a:spcPts val="0"/>
              </a:spcAft>
              <a:buSzPts val="2400"/>
              <a:buChar char="-"/>
            </a:pPr>
            <a:r>
              <a:rPr lang="nl-BE"/>
              <a:t>Thematische werkgroep 1 (3/03)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/>
              <a:t>Kern van het model besproken: Object, Item, Collectie, etc.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/>
              <a:t>Definities besproken</a:t>
            </a:r>
            <a:endParaRPr/>
          </a:p>
        </p:txBody>
      </p:sp>
      <p:sp>
        <p:nvSpPr>
          <p:cNvPr id="457" name="Google Shape;457;g71eeb774cb_0_11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/>
              <a:t>Vorige werkgroepen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1eeb774cb_0_17"/>
          <p:cNvSpPr txBox="1">
            <a:spLocks noGrp="1"/>
          </p:cNvSpPr>
          <p:nvPr>
            <p:ph type="body" idx="1"/>
          </p:nvPr>
        </p:nvSpPr>
        <p:spPr>
          <a:xfrm>
            <a:off x="838200" y="1329825"/>
            <a:ext cx="108825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nl-BE"/>
              <a:t>Rechtvaardiging van deze keuze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nl-BE"/>
              <a:t>Uitgebreide, generieke standaard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ISO-standaard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Char char="▪"/>
            </a:pPr>
            <a:r>
              <a:rPr lang="nl-BE"/>
              <a:t>CIDOC definities werden tijdens de vorige WS als de beste bestempeld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Linked data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Mapping naar DC terms, FRBR, Europeana, … bestaat</a:t>
            </a: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Maar nogal complex … daarom: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“Shoppen” uit de entiteiten o.b.v. de use cases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Vereenvoudigen waar nodig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Uitbreiden waar nodig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71eeb774cb_0_17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71eeb774cb_0_17"/>
          <p:cNvSpPr txBox="1"/>
          <p:nvPr/>
        </p:nvSpPr>
        <p:spPr>
          <a:xfrm>
            <a:off x="838200" y="129050"/>
            <a:ext cx="8596500" cy="1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BE" sz="4000" b="1">
                <a:solidFill>
                  <a:schemeClr val="dk1"/>
                </a:solidFill>
              </a:rPr>
              <a:t>CIDOC-CRM als basis</a:t>
            </a:r>
            <a:endParaRPr sz="4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1eeb774cb_0_11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70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nl-BE">
                <a:solidFill>
                  <a:srgbClr val="999999"/>
                </a:solidFill>
              </a:rPr>
              <a:t>Business werkgroep (6/02)</a:t>
            </a:r>
            <a:endParaRPr>
              <a:solidFill>
                <a:srgbClr val="999999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nl-BE">
                <a:solidFill>
                  <a:srgbClr val="999999"/>
                </a:solidFill>
              </a:rPr>
              <a:t>Use cases besproken en verfijnd</a:t>
            </a:r>
            <a:endParaRPr>
              <a:solidFill>
                <a:srgbClr val="999999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nl-BE">
                <a:solidFill>
                  <a:srgbClr val="999999"/>
                </a:solidFill>
              </a:rPr>
              <a:t>Hier komen we straks nog op terug</a:t>
            </a:r>
          </a:p>
          <a:p>
            <a:pPr marL="5334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</a:pPr>
            <a:endParaRPr lang="nl-BE" sz="2000">
              <a:solidFill>
                <a:srgbClr val="999999"/>
              </a:solidFill>
            </a:endParaRPr>
          </a:p>
          <a:p>
            <a:pPr>
              <a:spcBef>
                <a:spcPts val="0"/>
              </a:spcBef>
              <a:buClr>
                <a:srgbClr val="999999"/>
              </a:buClr>
              <a:buChar char="-"/>
            </a:pPr>
            <a:r>
              <a:rPr lang="nl-BE">
                <a:solidFill>
                  <a:srgbClr val="999999"/>
                </a:solidFill>
              </a:rPr>
              <a:t>Thematische werkgroep 1 (3/03)</a:t>
            </a:r>
          </a:p>
          <a:p>
            <a:pPr lvl="1">
              <a:spcBef>
                <a:spcPts val="0"/>
              </a:spcBef>
              <a:buClr>
                <a:srgbClr val="999999"/>
              </a:buClr>
              <a:buChar char="-"/>
            </a:pPr>
            <a:r>
              <a:rPr lang="nl-BE">
                <a:solidFill>
                  <a:srgbClr val="999999"/>
                </a:solidFill>
              </a:rPr>
              <a:t>Kern van het model besproken: Object, Item, Collectie, etc.</a:t>
            </a:r>
          </a:p>
          <a:p>
            <a:pPr lvl="1">
              <a:spcBef>
                <a:spcPts val="0"/>
              </a:spcBef>
              <a:buClr>
                <a:srgbClr val="999999"/>
              </a:buClr>
              <a:buChar char="-"/>
            </a:pPr>
            <a:r>
              <a:rPr lang="nl-BE">
                <a:solidFill>
                  <a:srgbClr val="999999"/>
                </a:solidFill>
              </a:rPr>
              <a:t>Definities besproken</a:t>
            </a:r>
          </a:p>
          <a:p>
            <a:pPr lvl="1">
              <a:spcBef>
                <a:spcPts val="0"/>
              </a:spcBef>
              <a:buClr>
                <a:srgbClr val="999999"/>
              </a:buClr>
              <a:buChar char="-"/>
            </a:pPr>
            <a:endParaRPr lang="nl-BE">
              <a:solidFill>
                <a:srgbClr val="999999"/>
              </a:solidFill>
            </a:endParaRPr>
          </a:p>
          <a:p>
            <a:pPr>
              <a:spcBef>
                <a:spcPts val="0"/>
              </a:spcBef>
              <a:buClr>
                <a:srgbClr val="999999"/>
              </a:buClr>
              <a:buChar char="-"/>
            </a:pPr>
            <a:r>
              <a:rPr lang="nl-BE">
                <a:solidFill>
                  <a:schemeClr val="tx1"/>
                </a:solidFill>
              </a:rPr>
              <a:t>Thematische werkgroep 2 (26/03)</a:t>
            </a:r>
          </a:p>
          <a:p>
            <a:pPr lvl="1">
              <a:spcBef>
                <a:spcPts val="0"/>
              </a:spcBef>
              <a:buClr>
                <a:srgbClr val="999999"/>
              </a:buClr>
              <a:buChar char="-"/>
            </a:pPr>
            <a:r>
              <a:rPr lang="nl-BE">
                <a:solidFill>
                  <a:schemeClr val="tx1"/>
                </a:solidFill>
              </a:rPr>
              <a:t>Voorbeelden besproken (Lam Gods, ...)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57" name="Google Shape;457;g71eeb774cb_0_11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/>
              <a:t>Vorige werkgroepen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556248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>
            <a:spLocks noGrp="1"/>
          </p:cNvSpPr>
          <p:nvPr>
            <p:ph type="body" idx="1"/>
          </p:nvPr>
        </p:nvSpPr>
        <p:spPr>
          <a:xfrm>
            <a:off x="838201" y="1482215"/>
            <a:ext cx="10515600" cy="49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GB"/>
              <a:t>Nieuwe objectdiagrammen bespreken.</a:t>
            </a:r>
            <a:br>
              <a:rPr lang="en-GB"/>
            </a:b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Openstaande vragen behandelen.</a:t>
            </a:r>
            <a:br>
              <a:rPr lang="nl-BE"/>
            </a:b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Use cases valideren en waar nodig uitbreiden/inperken.</a:t>
            </a:r>
            <a:br>
              <a:rPr lang="nl-BE"/>
            </a:br>
            <a:endParaRPr lang="nl-BE"/>
          </a:p>
          <a:p>
            <a:pPr marL="285750" lvl="0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lang="nl-BE"/>
              <a:t>Volgende stappen bespreken.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endParaRPr/>
          </a:p>
        </p:txBody>
      </p:sp>
      <p:sp>
        <p:nvSpPr>
          <p:cNvPr id="483" name="Google Shape;483;p43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3"/>
          <p:cNvSpPr txBox="1"/>
          <p:nvPr/>
        </p:nvSpPr>
        <p:spPr>
          <a:xfrm>
            <a:off x="838201" y="129049"/>
            <a:ext cx="8064896" cy="11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BE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Doel van deze workshop</a:t>
            </a:r>
            <a:endParaRPr sz="4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1" cy="279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/>
              <a:t>Objectdiagrammen: deel 1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9"/>
          <p:cNvSpPr txBox="1"/>
          <p:nvPr/>
        </p:nvSpPr>
        <p:spPr>
          <a:xfrm>
            <a:off x="838200" y="129050"/>
            <a:ext cx="11250900" cy="1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25000"/>
              </a:lnSpc>
              <a:buSzPts val="4000"/>
            </a:pPr>
            <a:r>
              <a:rPr lang="nl-BE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objectdiagrammen</a:t>
            </a:r>
            <a:br>
              <a:rPr lang="nl-BE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>
                <a:hlinkClick r:id="rId3"/>
              </a:rPr>
              <a:t>https://github.com/Informatievlaanderen/OSLOthema-cultureelErfgoed/blob/master/resources/stories.md</a:t>
            </a:r>
            <a:endParaRPr sz="4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2ABBD-F711-42A7-82D4-68016C6BC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/>
              <a:t>Complex object</a:t>
            </a:r>
          </a:p>
          <a:p>
            <a:pPr lvl="1"/>
            <a:r>
              <a:rPr lang="en-US" sz="1400"/>
              <a:t>Schilderij bestaande uit panelen: Lam Gods</a:t>
            </a:r>
          </a:p>
          <a:p>
            <a:pPr lvl="1"/>
            <a:r>
              <a:rPr lang="en-US" sz="1400"/>
              <a:t>Ensemble van gebouwen: De Haan</a:t>
            </a:r>
          </a:p>
          <a:p>
            <a:pPr marL="533400" lvl="1" indent="0">
              <a:buNone/>
            </a:pPr>
            <a:endParaRPr lang="en-US" sz="1400"/>
          </a:p>
          <a:p>
            <a:r>
              <a:rPr lang="en-US" sz="1400"/>
              <a:t>Waardebepaling</a:t>
            </a:r>
          </a:p>
          <a:p>
            <a:pPr lvl="1"/>
            <a:r>
              <a:rPr lang="en-US" sz="1400"/>
              <a:t>Topstuk: Melun-diptiek</a:t>
            </a:r>
          </a:p>
          <a:p>
            <a:pPr lvl="1"/>
            <a:r>
              <a:rPr lang="en-US" sz="1400"/>
              <a:t>Monument: Grand Hotel du Coq-sur-Mer</a:t>
            </a:r>
          </a:p>
          <a:p>
            <a:pPr marL="533400" lvl="1" indent="0">
              <a:buNone/>
            </a:pPr>
            <a:endParaRPr lang="en-US" sz="1400"/>
          </a:p>
          <a:p>
            <a:r>
              <a:rPr lang="en-US" sz="1400"/>
              <a:t>Complex object verspreid over meerdere collecties</a:t>
            </a:r>
          </a:p>
          <a:p>
            <a:pPr lvl="1"/>
            <a:r>
              <a:rPr lang="en-US" sz="1400"/>
              <a:t>Pagina’s van album: 7 hoofzonden</a:t>
            </a:r>
          </a:p>
          <a:p>
            <a:pPr lvl="1"/>
            <a:r>
              <a:rPr lang="en-US" sz="1400"/>
              <a:t>Diptiek: Melun-diptiek</a:t>
            </a:r>
            <a:br>
              <a:rPr lang="en-US" sz="1400"/>
            </a:br>
            <a:endParaRPr lang="en-US" sz="1400"/>
          </a:p>
          <a:p>
            <a:r>
              <a:rPr lang="en-US" sz="1400"/>
              <a:t>Eén werk, meerdere kunstenaars</a:t>
            </a:r>
          </a:p>
          <a:p>
            <a:pPr lvl="1"/>
            <a:r>
              <a:rPr lang="en-US" sz="1400"/>
              <a:t>Gravure (bedenker, graveur, uitgever): Terugkeer uit Egypte</a:t>
            </a:r>
          </a:p>
          <a:p>
            <a:pPr lvl="1"/>
            <a:r>
              <a:rPr lang="en-US" sz="1400"/>
              <a:t>Boek (schrijver, uitgever): Het verdriet van België</a:t>
            </a:r>
          </a:p>
          <a:p>
            <a:pPr lvl="1"/>
            <a:r>
              <a:rPr lang="en-US" sz="1400"/>
              <a:t>Een schilderij met meerders schilders: Diana’s Jacht</a:t>
            </a:r>
          </a:p>
          <a:p>
            <a:pPr lvl="1"/>
            <a:r>
              <a:rPr lang="en-US" sz="1400"/>
              <a:t>Woning (architect, aannemer): De Haan</a:t>
            </a:r>
          </a:p>
          <a:p>
            <a:endParaRPr lang="en-US" sz="1400"/>
          </a:p>
          <a:p>
            <a:endParaRPr lang="en-US" sz="1400"/>
          </a:p>
          <a:p>
            <a:pPr lvl="1"/>
            <a:endParaRPr lang="en-US" sz="1400"/>
          </a:p>
          <a:p>
            <a:endParaRPr lang="en-US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" name="Google Shape;247;p2"/>
          <p:cNvGraphicFramePr/>
          <p:nvPr>
            <p:extLst>
              <p:ext uri="{D42A27DB-BD31-4B8C-83A1-F6EECF244321}">
                <p14:modId xmlns:p14="http://schemas.microsoft.com/office/powerpoint/2010/main" val="4018660833"/>
              </p:ext>
            </p:extLst>
          </p:nvPr>
        </p:nvGraphicFramePr>
        <p:xfrm>
          <a:off x="1383237" y="1655366"/>
          <a:ext cx="9425525" cy="4087000"/>
        </p:xfrm>
        <a:graphic>
          <a:graphicData uri="http://schemas.openxmlformats.org/drawingml/2006/table">
            <a:tbl>
              <a:tblPr bandRow="1">
                <a:noFill/>
                <a:tableStyleId>{97061960-A3EB-4168-88EB-EFC9EF4CC6A5}</a:tableStyleId>
              </a:tblPr>
              <a:tblGrid>
                <a:gridCol w="7485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  Context OSLO en Cultureel Erfgoed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10’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  Recap</a:t>
                      </a: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vorige werkgroepen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10’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Model overlopen a.d.h.v. objectdiagrammen: deel 1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60’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Pauze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10’</a:t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Model overlopen a.d.h.v. objectdiagrammen: deel 2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40’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   Use cases check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20’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  Q&amp;A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15’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  Volgende stappen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nl-BE" sz="2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15’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8" name="Google Shape;248;p2"/>
          <p:cNvSpPr txBox="1"/>
          <p:nvPr/>
        </p:nvSpPr>
        <p:spPr>
          <a:xfrm>
            <a:off x="838201" y="129049"/>
            <a:ext cx="8064896" cy="11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nl-BE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8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"/>
          <p:cNvSpPr txBox="1">
            <a:spLocks noGrp="1"/>
          </p:cNvSpPr>
          <p:nvPr>
            <p:ph type="sldNum" idx="12"/>
          </p:nvPr>
        </p:nvSpPr>
        <p:spPr>
          <a:xfrm>
            <a:off x="10694403" y="6558837"/>
            <a:ext cx="90991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9"/>
          <p:cNvSpPr txBox="1"/>
          <p:nvPr/>
        </p:nvSpPr>
        <p:spPr>
          <a:xfrm>
            <a:off x="838200" y="129050"/>
            <a:ext cx="11250900" cy="1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25000"/>
              </a:lnSpc>
              <a:buSzPts val="4000"/>
            </a:pPr>
            <a:r>
              <a:rPr lang="nl-BE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objectdiagrammen</a:t>
            </a:r>
            <a:br>
              <a:rPr lang="nl-BE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>
                <a:hlinkClick r:id="rId3"/>
              </a:rPr>
              <a:t>https://github.com/Informatievlaanderen/OSLOthema-cultureelErfgoed/blob/master/resources/stories.md</a:t>
            </a:r>
            <a:endParaRPr sz="4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2ABBD-F711-42A7-82D4-68016C6BC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/>
              <a:t>Relatie object-informatie-object</a:t>
            </a:r>
          </a:p>
          <a:p>
            <a:pPr lvl="1"/>
            <a:r>
              <a:rPr lang="en-US" sz="1400"/>
              <a:t>Tekening gebaseerd op foto: Mijn dode vader</a:t>
            </a:r>
          </a:p>
          <a:p>
            <a:pPr lvl="1"/>
            <a:r>
              <a:rPr lang="en-US" sz="1400"/>
              <a:t>Foto van voorstelling: Rosas danst Rosas</a:t>
            </a:r>
          </a:p>
          <a:p>
            <a:pPr lvl="1"/>
            <a:r>
              <a:rPr lang="en-US" sz="1400"/>
              <a:t>Foto van monument: Woning van Wassenhove</a:t>
            </a:r>
          </a:p>
          <a:p>
            <a:pPr lvl="1"/>
            <a:r>
              <a:rPr lang="en-US" sz="1400"/>
              <a:t>Digitalisering en archivering: Journaal</a:t>
            </a:r>
          </a:p>
          <a:p>
            <a:pPr lvl="1"/>
            <a:endParaRPr lang="en-US" sz="1400"/>
          </a:p>
          <a:p>
            <a:r>
              <a:rPr lang="en-US" sz="1400"/>
              <a:t>Een afgeleid werk</a:t>
            </a:r>
          </a:p>
          <a:p>
            <a:pPr lvl="1"/>
            <a:r>
              <a:rPr lang="en-US" sz="1400"/>
              <a:t>Verschillende versies/tekeningen: Mijn dode vader</a:t>
            </a:r>
          </a:p>
          <a:p>
            <a:pPr lvl="1"/>
            <a:r>
              <a:rPr lang="en-US" sz="1400"/>
              <a:t>Vertaling van een boek: Het Verdriet van België</a:t>
            </a:r>
          </a:p>
          <a:p>
            <a:pPr lvl="1"/>
            <a:endParaRPr lang="en-US" sz="1400"/>
          </a:p>
          <a:p>
            <a:r>
              <a:rPr lang="en-US" sz="1400"/>
              <a:t>Samengestelde werken</a:t>
            </a:r>
          </a:p>
          <a:p>
            <a:pPr lvl="1"/>
            <a:r>
              <a:rPr lang="en-US" sz="1400"/>
              <a:t>Publicatie: Het Verdriet van België</a:t>
            </a:r>
          </a:p>
          <a:p>
            <a:pPr lvl="1"/>
            <a:r>
              <a:rPr lang="en-US" sz="1400"/>
              <a:t>Voorstelling: Rosas danst Rosas</a:t>
            </a:r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pPr lvl="1"/>
            <a:endParaRPr lang="en-US" sz="14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986191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7f5bfebe74_0_2"/>
          <p:cNvSpPr/>
          <p:nvPr/>
        </p:nvSpPr>
        <p:spPr>
          <a:xfrm>
            <a:off x="1046125" y="816000"/>
            <a:ext cx="40656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g7f5bfebe7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513" y="1275000"/>
            <a:ext cx="6792975" cy="501775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B2BD62-4EAE-4EBC-969F-65708FA78979}"/>
              </a:ext>
            </a:extLst>
          </p:cNvPr>
          <p:cNvSpPr/>
          <p:nvPr/>
        </p:nvSpPr>
        <p:spPr>
          <a:xfrm>
            <a:off x="7294205" y="808375"/>
            <a:ext cx="4809017" cy="5913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C010C-D1C5-4F05-91A7-5DA1EC724741}"/>
              </a:ext>
            </a:extLst>
          </p:cNvPr>
          <p:cNvSpPr/>
          <p:nvPr/>
        </p:nvSpPr>
        <p:spPr>
          <a:xfrm>
            <a:off x="533400" y="1730529"/>
            <a:ext cx="7332216" cy="5017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38015-9840-430F-9DEA-5840C8DB2AFA}"/>
              </a:ext>
            </a:extLst>
          </p:cNvPr>
          <p:cNvSpPr/>
          <p:nvPr/>
        </p:nvSpPr>
        <p:spPr>
          <a:xfrm>
            <a:off x="1431525" y="852256"/>
            <a:ext cx="4321206" cy="3089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97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B2BD62-4EAE-4EBC-969F-65708FA78979}"/>
              </a:ext>
            </a:extLst>
          </p:cNvPr>
          <p:cNvSpPr/>
          <p:nvPr/>
        </p:nvSpPr>
        <p:spPr>
          <a:xfrm>
            <a:off x="7294205" y="2431174"/>
            <a:ext cx="4809017" cy="4290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C010C-D1C5-4F05-91A7-5DA1EC724741}"/>
              </a:ext>
            </a:extLst>
          </p:cNvPr>
          <p:cNvSpPr/>
          <p:nvPr/>
        </p:nvSpPr>
        <p:spPr>
          <a:xfrm>
            <a:off x="533400" y="1730529"/>
            <a:ext cx="6760804" cy="5017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38015-9840-430F-9DEA-5840C8DB2AFA}"/>
              </a:ext>
            </a:extLst>
          </p:cNvPr>
          <p:cNvSpPr/>
          <p:nvPr/>
        </p:nvSpPr>
        <p:spPr>
          <a:xfrm>
            <a:off x="1431525" y="1438183"/>
            <a:ext cx="4321206" cy="2503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7A2D1-793D-41AE-878D-F6DDF4A0800C}"/>
              </a:ext>
            </a:extLst>
          </p:cNvPr>
          <p:cNvSpPr/>
          <p:nvPr/>
        </p:nvSpPr>
        <p:spPr>
          <a:xfrm>
            <a:off x="4897795" y="1272000"/>
            <a:ext cx="859045" cy="2503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806A9-658D-448B-B126-2D86AC5E4E65}"/>
              </a:ext>
            </a:extLst>
          </p:cNvPr>
          <p:cNvSpPr/>
          <p:nvPr/>
        </p:nvSpPr>
        <p:spPr>
          <a:xfrm>
            <a:off x="7308909" y="554594"/>
            <a:ext cx="4809017" cy="883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B6AB9-89C3-4735-9ECC-5225E689F2EA}"/>
              </a:ext>
            </a:extLst>
          </p:cNvPr>
          <p:cNvSpPr/>
          <p:nvPr/>
        </p:nvSpPr>
        <p:spPr>
          <a:xfrm>
            <a:off x="1431525" y="852256"/>
            <a:ext cx="4321206" cy="3089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02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B2BD62-4EAE-4EBC-969F-65708FA78979}"/>
              </a:ext>
            </a:extLst>
          </p:cNvPr>
          <p:cNvSpPr/>
          <p:nvPr/>
        </p:nvSpPr>
        <p:spPr>
          <a:xfrm>
            <a:off x="7294205" y="2024109"/>
            <a:ext cx="4809017" cy="4697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C010C-D1C5-4F05-91A7-5DA1EC724741}"/>
              </a:ext>
            </a:extLst>
          </p:cNvPr>
          <p:cNvSpPr/>
          <p:nvPr/>
        </p:nvSpPr>
        <p:spPr>
          <a:xfrm>
            <a:off x="533400" y="1730529"/>
            <a:ext cx="6760804" cy="5017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38015-9840-430F-9DEA-5840C8DB2AFA}"/>
              </a:ext>
            </a:extLst>
          </p:cNvPr>
          <p:cNvSpPr/>
          <p:nvPr/>
        </p:nvSpPr>
        <p:spPr>
          <a:xfrm>
            <a:off x="1431525" y="1438183"/>
            <a:ext cx="4321206" cy="2503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7A2D1-793D-41AE-878D-F6DDF4A0800C}"/>
              </a:ext>
            </a:extLst>
          </p:cNvPr>
          <p:cNvSpPr/>
          <p:nvPr/>
        </p:nvSpPr>
        <p:spPr>
          <a:xfrm>
            <a:off x="4897795" y="1272000"/>
            <a:ext cx="859045" cy="2503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4C5DE6-A0E8-4B59-8106-3256D50E9970}"/>
              </a:ext>
            </a:extLst>
          </p:cNvPr>
          <p:cNvSpPr/>
          <p:nvPr/>
        </p:nvSpPr>
        <p:spPr>
          <a:xfrm>
            <a:off x="7293366" y="628676"/>
            <a:ext cx="4809017" cy="784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3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B2BD62-4EAE-4EBC-969F-65708FA78979}"/>
              </a:ext>
            </a:extLst>
          </p:cNvPr>
          <p:cNvSpPr/>
          <p:nvPr/>
        </p:nvSpPr>
        <p:spPr>
          <a:xfrm>
            <a:off x="7294205" y="2024109"/>
            <a:ext cx="4809017" cy="4697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C010C-D1C5-4F05-91A7-5DA1EC724741}"/>
              </a:ext>
            </a:extLst>
          </p:cNvPr>
          <p:cNvSpPr/>
          <p:nvPr/>
        </p:nvSpPr>
        <p:spPr>
          <a:xfrm>
            <a:off x="533400" y="2767845"/>
            <a:ext cx="6760804" cy="3979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38015-9840-430F-9DEA-5840C8DB2AFA}"/>
              </a:ext>
            </a:extLst>
          </p:cNvPr>
          <p:cNvSpPr/>
          <p:nvPr/>
        </p:nvSpPr>
        <p:spPr>
          <a:xfrm>
            <a:off x="6096000" y="1731145"/>
            <a:ext cx="309329" cy="1728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4C5DE6-A0E8-4B59-8106-3256D50E9970}"/>
              </a:ext>
            </a:extLst>
          </p:cNvPr>
          <p:cNvSpPr/>
          <p:nvPr/>
        </p:nvSpPr>
        <p:spPr>
          <a:xfrm>
            <a:off x="7293366" y="628676"/>
            <a:ext cx="4809017" cy="784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C360B-DD43-44C2-8DFE-D167B3F14E8D}"/>
              </a:ext>
            </a:extLst>
          </p:cNvPr>
          <p:cNvSpPr/>
          <p:nvPr/>
        </p:nvSpPr>
        <p:spPr>
          <a:xfrm>
            <a:off x="6096000" y="1729155"/>
            <a:ext cx="1198204" cy="3979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6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B2BD62-4EAE-4EBC-969F-65708FA78979}"/>
              </a:ext>
            </a:extLst>
          </p:cNvPr>
          <p:cNvSpPr/>
          <p:nvPr/>
        </p:nvSpPr>
        <p:spPr>
          <a:xfrm>
            <a:off x="7294205" y="2024109"/>
            <a:ext cx="4809017" cy="4697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C010C-D1C5-4F05-91A7-5DA1EC724741}"/>
              </a:ext>
            </a:extLst>
          </p:cNvPr>
          <p:cNvSpPr/>
          <p:nvPr/>
        </p:nvSpPr>
        <p:spPr>
          <a:xfrm>
            <a:off x="533400" y="2767845"/>
            <a:ext cx="6760804" cy="3979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38015-9840-430F-9DEA-5840C8DB2AFA}"/>
              </a:ext>
            </a:extLst>
          </p:cNvPr>
          <p:cNvSpPr/>
          <p:nvPr/>
        </p:nvSpPr>
        <p:spPr>
          <a:xfrm>
            <a:off x="6096000" y="1731145"/>
            <a:ext cx="309329" cy="1728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C360B-DD43-44C2-8DFE-D167B3F14E8D}"/>
              </a:ext>
            </a:extLst>
          </p:cNvPr>
          <p:cNvSpPr/>
          <p:nvPr/>
        </p:nvSpPr>
        <p:spPr>
          <a:xfrm>
            <a:off x="6096000" y="1729155"/>
            <a:ext cx="1198204" cy="3979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28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38015-9840-430F-9DEA-5840C8DB2AFA}"/>
              </a:ext>
            </a:extLst>
          </p:cNvPr>
          <p:cNvSpPr/>
          <p:nvPr/>
        </p:nvSpPr>
        <p:spPr>
          <a:xfrm>
            <a:off x="4240567" y="3346880"/>
            <a:ext cx="4065600" cy="1216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961B9-B168-4A9E-9097-7F7D202B6B1B}"/>
              </a:ext>
            </a:extLst>
          </p:cNvPr>
          <p:cNvSpPr/>
          <p:nvPr/>
        </p:nvSpPr>
        <p:spPr>
          <a:xfrm>
            <a:off x="606639" y="3605812"/>
            <a:ext cx="11404847" cy="3183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9682F6-0B1D-4449-89AC-AB358CD7FD61}"/>
              </a:ext>
            </a:extLst>
          </p:cNvPr>
          <p:cNvSpPr/>
          <p:nvPr/>
        </p:nvSpPr>
        <p:spPr>
          <a:xfrm>
            <a:off x="1158535" y="2822380"/>
            <a:ext cx="1575788" cy="1545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F0126-ED56-4207-8EED-978B59F8201A}"/>
              </a:ext>
            </a:extLst>
          </p:cNvPr>
          <p:cNvSpPr/>
          <p:nvPr/>
        </p:nvSpPr>
        <p:spPr>
          <a:xfrm>
            <a:off x="9898601" y="2574163"/>
            <a:ext cx="2077372" cy="1545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52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38015-9840-430F-9DEA-5840C8DB2AFA}"/>
              </a:ext>
            </a:extLst>
          </p:cNvPr>
          <p:cNvSpPr/>
          <p:nvPr/>
        </p:nvSpPr>
        <p:spPr>
          <a:xfrm>
            <a:off x="4240567" y="3346880"/>
            <a:ext cx="4065600" cy="1216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961B9-B168-4A9E-9097-7F7D202B6B1B}"/>
              </a:ext>
            </a:extLst>
          </p:cNvPr>
          <p:cNvSpPr/>
          <p:nvPr/>
        </p:nvSpPr>
        <p:spPr>
          <a:xfrm>
            <a:off x="2414726" y="3605812"/>
            <a:ext cx="7803472" cy="3183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9682F6-0B1D-4449-89AC-AB358CD7FD61}"/>
              </a:ext>
            </a:extLst>
          </p:cNvPr>
          <p:cNvSpPr/>
          <p:nvPr/>
        </p:nvSpPr>
        <p:spPr>
          <a:xfrm>
            <a:off x="606639" y="4705164"/>
            <a:ext cx="1808087" cy="2084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A2232E-E26A-44D8-A513-694301B889CD}"/>
              </a:ext>
            </a:extLst>
          </p:cNvPr>
          <p:cNvSpPr/>
          <p:nvPr/>
        </p:nvSpPr>
        <p:spPr>
          <a:xfrm>
            <a:off x="10049521" y="4705164"/>
            <a:ext cx="933635" cy="781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4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8961B9-B168-4A9E-9097-7F7D202B6B1B}"/>
              </a:ext>
            </a:extLst>
          </p:cNvPr>
          <p:cNvSpPr/>
          <p:nvPr/>
        </p:nvSpPr>
        <p:spPr>
          <a:xfrm>
            <a:off x="2038578" y="3612491"/>
            <a:ext cx="2133927" cy="3183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9682F6-0B1D-4449-89AC-AB358CD7FD61}"/>
              </a:ext>
            </a:extLst>
          </p:cNvPr>
          <p:cNvSpPr/>
          <p:nvPr/>
        </p:nvSpPr>
        <p:spPr>
          <a:xfrm>
            <a:off x="606639" y="4705164"/>
            <a:ext cx="1808087" cy="2084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A2232E-E26A-44D8-A513-694301B889CD}"/>
              </a:ext>
            </a:extLst>
          </p:cNvPr>
          <p:cNvSpPr/>
          <p:nvPr/>
        </p:nvSpPr>
        <p:spPr>
          <a:xfrm>
            <a:off x="10049521" y="4705164"/>
            <a:ext cx="933635" cy="781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BF54B1-30A5-4A57-8140-E219EDAED8DC}"/>
              </a:ext>
            </a:extLst>
          </p:cNvPr>
          <p:cNvSpPr/>
          <p:nvPr/>
        </p:nvSpPr>
        <p:spPr>
          <a:xfrm>
            <a:off x="2414726" y="4625266"/>
            <a:ext cx="6658253" cy="209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17E1B-0BD0-490A-BB36-E618F1470407}"/>
              </a:ext>
            </a:extLst>
          </p:cNvPr>
          <p:cNvSpPr/>
          <p:nvPr/>
        </p:nvSpPr>
        <p:spPr>
          <a:xfrm>
            <a:off x="8353887" y="3604329"/>
            <a:ext cx="1935332" cy="2523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D8AB9C-E69B-4527-B330-29DA0909D192}"/>
              </a:ext>
            </a:extLst>
          </p:cNvPr>
          <p:cNvSpPr/>
          <p:nvPr/>
        </p:nvSpPr>
        <p:spPr>
          <a:xfrm>
            <a:off x="6205491" y="3372437"/>
            <a:ext cx="2008572" cy="209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3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Ronde van de virtuele tafel</a:t>
            </a: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65C6E-6B55-4860-B72A-47F075E41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03"/>
          <a:stretch/>
        </p:blipFill>
        <p:spPr>
          <a:xfrm>
            <a:off x="2301582" y="2949212"/>
            <a:ext cx="7588836" cy="24031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8961B9-B168-4A9E-9097-7F7D202B6B1B}"/>
              </a:ext>
            </a:extLst>
          </p:cNvPr>
          <p:cNvSpPr/>
          <p:nvPr/>
        </p:nvSpPr>
        <p:spPr>
          <a:xfrm>
            <a:off x="2038578" y="3612491"/>
            <a:ext cx="2133927" cy="3183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9682F6-0B1D-4449-89AC-AB358CD7FD61}"/>
              </a:ext>
            </a:extLst>
          </p:cNvPr>
          <p:cNvSpPr/>
          <p:nvPr/>
        </p:nvSpPr>
        <p:spPr>
          <a:xfrm>
            <a:off x="606639" y="4705164"/>
            <a:ext cx="1808087" cy="2084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A2232E-E26A-44D8-A513-694301B889CD}"/>
              </a:ext>
            </a:extLst>
          </p:cNvPr>
          <p:cNvSpPr/>
          <p:nvPr/>
        </p:nvSpPr>
        <p:spPr>
          <a:xfrm>
            <a:off x="10049521" y="4705164"/>
            <a:ext cx="933635" cy="781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BF54B1-30A5-4A57-8140-E219EDAED8DC}"/>
              </a:ext>
            </a:extLst>
          </p:cNvPr>
          <p:cNvSpPr/>
          <p:nvPr/>
        </p:nvSpPr>
        <p:spPr>
          <a:xfrm>
            <a:off x="2414726" y="4625266"/>
            <a:ext cx="6658253" cy="209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17E1B-0BD0-490A-BB36-E618F1470407}"/>
              </a:ext>
            </a:extLst>
          </p:cNvPr>
          <p:cNvSpPr/>
          <p:nvPr/>
        </p:nvSpPr>
        <p:spPr>
          <a:xfrm>
            <a:off x="8353887" y="3604329"/>
            <a:ext cx="1935332" cy="2523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1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9682F6-0B1D-4449-89AC-AB358CD7FD61}"/>
              </a:ext>
            </a:extLst>
          </p:cNvPr>
          <p:cNvSpPr/>
          <p:nvPr/>
        </p:nvSpPr>
        <p:spPr>
          <a:xfrm>
            <a:off x="606639" y="4620650"/>
            <a:ext cx="386181" cy="2084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A2232E-E26A-44D8-A513-694301B889CD}"/>
              </a:ext>
            </a:extLst>
          </p:cNvPr>
          <p:cNvSpPr/>
          <p:nvPr/>
        </p:nvSpPr>
        <p:spPr>
          <a:xfrm>
            <a:off x="10049521" y="4705164"/>
            <a:ext cx="933635" cy="781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BF54B1-30A5-4A57-8140-E219EDAED8DC}"/>
              </a:ext>
            </a:extLst>
          </p:cNvPr>
          <p:cNvSpPr/>
          <p:nvPr/>
        </p:nvSpPr>
        <p:spPr>
          <a:xfrm>
            <a:off x="4909351" y="4699066"/>
            <a:ext cx="5678750" cy="209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17E1B-0BD0-490A-BB36-E618F1470407}"/>
              </a:ext>
            </a:extLst>
          </p:cNvPr>
          <p:cNvSpPr/>
          <p:nvPr/>
        </p:nvSpPr>
        <p:spPr>
          <a:xfrm>
            <a:off x="8353887" y="3604329"/>
            <a:ext cx="1935332" cy="2523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CB7040-D9BA-46C8-8FB9-65DCA114E060}"/>
              </a:ext>
            </a:extLst>
          </p:cNvPr>
          <p:cNvSpPr/>
          <p:nvPr/>
        </p:nvSpPr>
        <p:spPr>
          <a:xfrm>
            <a:off x="954348" y="6005743"/>
            <a:ext cx="4065600" cy="729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C232DA-0332-4F03-A24A-AAEC099D637E}"/>
              </a:ext>
            </a:extLst>
          </p:cNvPr>
          <p:cNvSpPr/>
          <p:nvPr/>
        </p:nvSpPr>
        <p:spPr>
          <a:xfrm>
            <a:off x="805647" y="4651069"/>
            <a:ext cx="386181" cy="593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95097-0B74-411D-9AA9-106D8C2555F9}"/>
              </a:ext>
            </a:extLst>
          </p:cNvPr>
          <p:cNvSpPr/>
          <p:nvPr/>
        </p:nvSpPr>
        <p:spPr>
          <a:xfrm>
            <a:off x="2474283" y="5486400"/>
            <a:ext cx="4065600" cy="729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47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9682F6-0B1D-4449-89AC-AB358CD7FD61}"/>
              </a:ext>
            </a:extLst>
          </p:cNvPr>
          <p:cNvSpPr/>
          <p:nvPr/>
        </p:nvSpPr>
        <p:spPr>
          <a:xfrm>
            <a:off x="606639" y="4620650"/>
            <a:ext cx="386181" cy="2084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A2232E-E26A-44D8-A513-694301B889CD}"/>
              </a:ext>
            </a:extLst>
          </p:cNvPr>
          <p:cNvSpPr/>
          <p:nvPr/>
        </p:nvSpPr>
        <p:spPr>
          <a:xfrm>
            <a:off x="10049521" y="4705164"/>
            <a:ext cx="933635" cy="781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BF54B1-30A5-4A57-8140-E219EDAED8DC}"/>
              </a:ext>
            </a:extLst>
          </p:cNvPr>
          <p:cNvSpPr/>
          <p:nvPr/>
        </p:nvSpPr>
        <p:spPr>
          <a:xfrm>
            <a:off x="4909351" y="4699066"/>
            <a:ext cx="5678750" cy="209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17E1B-0BD0-490A-BB36-E618F1470407}"/>
              </a:ext>
            </a:extLst>
          </p:cNvPr>
          <p:cNvSpPr/>
          <p:nvPr/>
        </p:nvSpPr>
        <p:spPr>
          <a:xfrm>
            <a:off x="8353887" y="3604329"/>
            <a:ext cx="1935332" cy="2523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CB7040-D9BA-46C8-8FB9-65DCA114E060}"/>
              </a:ext>
            </a:extLst>
          </p:cNvPr>
          <p:cNvSpPr/>
          <p:nvPr/>
        </p:nvSpPr>
        <p:spPr>
          <a:xfrm>
            <a:off x="954348" y="6005743"/>
            <a:ext cx="4065600" cy="729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C232DA-0332-4F03-A24A-AAEC099D637E}"/>
              </a:ext>
            </a:extLst>
          </p:cNvPr>
          <p:cNvSpPr/>
          <p:nvPr/>
        </p:nvSpPr>
        <p:spPr>
          <a:xfrm>
            <a:off x="805647" y="4651069"/>
            <a:ext cx="386181" cy="593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3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A2232E-E26A-44D8-A513-694301B889CD}"/>
              </a:ext>
            </a:extLst>
          </p:cNvPr>
          <p:cNvSpPr/>
          <p:nvPr/>
        </p:nvSpPr>
        <p:spPr>
          <a:xfrm>
            <a:off x="10049521" y="4705164"/>
            <a:ext cx="933635" cy="781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BF54B1-30A5-4A57-8140-E219EDAED8DC}"/>
              </a:ext>
            </a:extLst>
          </p:cNvPr>
          <p:cNvSpPr/>
          <p:nvPr/>
        </p:nvSpPr>
        <p:spPr>
          <a:xfrm>
            <a:off x="4909351" y="4699066"/>
            <a:ext cx="5678750" cy="209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17E1B-0BD0-490A-BB36-E618F1470407}"/>
              </a:ext>
            </a:extLst>
          </p:cNvPr>
          <p:cNvSpPr/>
          <p:nvPr/>
        </p:nvSpPr>
        <p:spPr>
          <a:xfrm>
            <a:off x="8353887" y="3604329"/>
            <a:ext cx="1935332" cy="2523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CB7040-D9BA-46C8-8FB9-65DCA114E060}"/>
              </a:ext>
            </a:extLst>
          </p:cNvPr>
          <p:cNvSpPr/>
          <p:nvPr/>
        </p:nvSpPr>
        <p:spPr>
          <a:xfrm>
            <a:off x="4478784" y="6005743"/>
            <a:ext cx="505652" cy="729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2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A2232E-E26A-44D8-A513-694301B889CD}"/>
              </a:ext>
            </a:extLst>
          </p:cNvPr>
          <p:cNvSpPr/>
          <p:nvPr/>
        </p:nvSpPr>
        <p:spPr>
          <a:xfrm>
            <a:off x="10049521" y="4705164"/>
            <a:ext cx="933635" cy="781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BF54B1-30A5-4A57-8140-E219EDAED8DC}"/>
              </a:ext>
            </a:extLst>
          </p:cNvPr>
          <p:cNvSpPr/>
          <p:nvPr/>
        </p:nvSpPr>
        <p:spPr>
          <a:xfrm>
            <a:off x="5015883" y="4699066"/>
            <a:ext cx="5572217" cy="1568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B17E1B-0BD0-490A-BB36-E618F1470407}"/>
              </a:ext>
            </a:extLst>
          </p:cNvPr>
          <p:cNvSpPr/>
          <p:nvPr/>
        </p:nvSpPr>
        <p:spPr>
          <a:xfrm>
            <a:off x="8353887" y="3604329"/>
            <a:ext cx="1935332" cy="2523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79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A2232E-E26A-44D8-A513-694301B889CD}"/>
              </a:ext>
            </a:extLst>
          </p:cNvPr>
          <p:cNvSpPr/>
          <p:nvPr/>
        </p:nvSpPr>
        <p:spPr>
          <a:xfrm>
            <a:off x="7368464" y="5486400"/>
            <a:ext cx="1615738" cy="816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1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g7f5bfebe74_0_2">
            <a:extLst>
              <a:ext uri="{FF2B5EF4-FFF2-40B4-BE49-F238E27FC236}">
                <a16:creationId xmlns:a16="http://schemas.microsoft.com/office/drawing/2014/main" id="{7DFEEC8D-762D-41AE-BB92-E0A24183C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Lam Gods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76D43-C7DD-40CF-9909-A562C6E9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" t="3462" r="4612" b="2453"/>
          <a:stretch/>
        </p:blipFill>
        <p:spPr>
          <a:xfrm>
            <a:off x="606639" y="852256"/>
            <a:ext cx="11496584" cy="59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84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Melundiptiek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E08252-97EC-4F4B-B16A-927F8D217814}"/>
              </a:ext>
            </a:extLst>
          </p:cNvPr>
          <p:cNvSpPr/>
          <p:nvPr/>
        </p:nvSpPr>
        <p:spPr>
          <a:xfrm>
            <a:off x="7368464" y="5486400"/>
            <a:ext cx="1615738" cy="816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53A99-6843-4200-8669-AE364F3F1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74" y="1107750"/>
            <a:ext cx="8583652" cy="5083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2780BD-7689-4BC7-B1DD-90BD1FCB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101" y="5940966"/>
            <a:ext cx="640500" cy="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8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Melun-</a:t>
            </a:r>
            <a:br>
              <a:rPr lang="en-GB" b="1"/>
            </a:br>
            <a:r>
              <a:rPr lang="en-GB" b="1"/>
              <a:t>diptiek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770E3-7AE1-48DC-9CBD-EB6C31AFB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" t="3142" r="1414" b="1854"/>
          <a:stretch/>
        </p:blipFill>
        <p:spPr>
          <a:xfrm>
            <a:off x="2085996" y="214914"/>
            <a:ext cx="8460420" cy="651537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E08252-97EC-4F4B-B16A-927F8D217814}"/>
              </a:ext>
            </a:extLst>
          </p:cNvPr>
          <p:cNvSpPr/>
          <p:nvPr/>
        </p:nvSpPr>
        <p:spPr>
          <a:xfrm>
            <a:off x="6329070" y="359640"/>
            <a:ext cx="4344707" cy="816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718776-603A-4411-AB43-539263F4CF6B}"/>
              </a:ext>
            </a:extLst>
          </p:cNvPr>
          <p:cNvSpPr/>
          <p:nvPr/>
        </p:nvSpPr>
        <p:spPr>
          <a:xfrm>
            <a:off x="2618914" y="212616"/>
            <a:ext cx="5353894" cy="258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49532-0F0C-45A4-B73B-155312A3322B}"/>
              </a:ext>
            </a:extLst>
          </p:cNvPr>
          <p:cNvSpPr/>
          <p:nvPr/>
        </p:nvSpPr>
        <p:spPr>
          <a:xfrm>
            <a:off x="2127480" y="1013124"/>
            <a:ext cx="7300715" cy="5708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1775FA-5AD6-476A-9E42-83016DF98107}"/>
              </a:ext>
            </a:extLst>
          </p:cNvPr>
          <p:cNvSpPr/>
          <p:nvPr/>
        </p:nvSpPr>
        <p:spPr>
          <a:xfrm>
            <a:off x="2563563" y="355296"/>
            <a:ext cx="584537" cy="816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23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Melun-</a:t>
            </a:r>
            <a:br>
              <a:rPr lang="en-GB" b="1"/>
            </a:br>
            <a:r>
              <a:rPr lang="en-GB" b="1"/>
              <a:t>diptiek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770E3-7AE1-48DC-9CBD-EB6C31AFB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" t="3142" r="1414" b="1854"/>
          <a:stretch/>
        </p:blipFill>
        <p:spPr>
          <a:xfrm>
            <a:off x="2085996" y="214914"/>
            <a:ext cx="8460420" cy="65153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B718776-603A-4411-AB43-539263F4CF6B}"/>
              </a:ext>
            </a:extLst>
          </p:cNvPr>
          <p:cNvSpPr/>
          <p:nvPr/>
        </p:nvSpPr>
        <p:spPr>
          <a:xfrm>
            <a:off x="2618914" y="212616"/>
            <a:ext cx="5353894" cy="258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F49532-0F0C-45A4-B73B-155312A3322B}"/>
              </a:ext>
            </a:extLst>
          </p:cNvPr>
          <p:cNvSpPr/>
          <p:nvPr/>
        </p:nvSpPr>
        <p:spPr>
          <a:xfrm>
            <a:off x="2127480" y="1013124"/>
            <a:ext cx="7300715" cy="5708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1775FA-5AD6-476A-9E42-83016DF98107}"/>
              </a:ext>
            </a:extLst>
          </p:cNvPr>
          <p:cNvSpPr/>
          <p:nvPr/>
        </p:nvSpPr>
        <p:spPr>
          <a:xfrm>
            <a:off x="2563563" y="355296"/>
            <a:ext cx="584537" cy="816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84D098-8CD6-4537-B04C-DD88BB80197F}"/>
              </a:ext>
            </a:extLst>
          </p:cNvPr>
          <p:cNvSpPr/>
          <p:nvPr/>
        </p:nvSpPr>
        <p:spPr>
          <a:xfrm>
            <a:off x="6359000" y="859675"/>
            <a:ext cx="873497" cy="2354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64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dd0ccb90a_0_819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>
                <a:latin typeface="Arial"/>
                <a:ea typeface="Arial"/>
                <a:cs typeface="Arial"/>
                <a:sym typeface="Arial"/>
              </a:rPr>
              <a:t>Context OSLO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7dd0ccb90a_0_819"/>
          <p:cNvSpPr txBox="1">
            <a:spLocks noGrp="1"/>
          </p:cNvSpPr>
          <p:nvPr>
            <p:ph type="subTitle" idx="1"/>
          </p:nvPr>
        </p:nvSpPr>
        <p:spPr>
          <a:xfrm>
            <a:off x="3344562" y="4797156"/>
            <a:ext cx="82182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nl-BE"/>
              <a:t>Open Standaarden voor Linkende Organisaties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Melun-</a:t>
            </a:r>
            <a:br>
              <a:rPr lang="en-GB" b="1"/>
            </a:br>
            <a:r>
              <a:rPr lang="en-GB" b="1"/>
              <a:t>diptiek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770E3-7AE1-48DC-9CBD-EB6C31AFB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" t="3142" r="1414" b="1854"/>
          <a:stretch/>
        </p:blipFill>
        <p:spPr>
          <a:xfrm>
            <a:off x="2085996" y="214914"/>
            <a:ext cx="8460420" cy="65153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F49532-0F0C-45A4-B73B-155312A3322B}"/>
              </a:ext>
            </a:extLst>
          </p:cNvPr>
          <p:cNvSpPr/>
          <p:nvPr/>
        </p:nvSpPr>
        <p:spPr>
          <a:xfrm>
            <a:off x="2127480" y="2143688"/>
            <a:ext cx="7300715" cy="4542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26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Melun-</a:t>
            </a:r>
            <a:br>
              <a:rPr lang="en-GB" b="1"/>
            </a:br>
            <a:r>
              <a:rPr lang="en-GB" b="1"/>
              <a:t>diptiek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770E3-7AE1-48DC-9CBD-EB6C31AFB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" t="3142" r="1414" b="1854"/>
          <a:stretch/>
        </p:blipFill>
        <p:spPr>
          <a:xfrm>
            <a:off x="2085996" y="214914"/>
            <a:ext cx="8460420" cy="65153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F49532-0F0C-45A4-B73B-155312A3322B}"/>
              </a:ext>
            </a:extLst>
          </p:cNvPr>
          <p:cNvSpPr/>
          <p:nvPr/>
        </p:nvSpPr>
        <p:spPr>
          <a:xfrm>
            <a:off x="2127480" y="2796465"/>
            <a:ext cx="7300715" cy="3862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997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Melun-</a:t>
            </a:r>
            <a:br>
              <a:rPr lang="en-GB" b="1"/>
            </a:br>
            <a:r>
              <a:rPr lang="en-GB" b="1"/>
              <a:t>diptiek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770E3-7AE1-48DC-9CBD-EB6C31AFB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" t="3142" r="1414" b="1854"/>
          <a:stretch/>
        </p:blipFill>
        <p:spPr>
          <a:xfrm>
            <a:off x="2085996" y="214914"/>
            <a:ext cx="8460420" cy="65153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F49532-0F0C-45A4-B73B-155312A3322B}"/>
              </a:ext>
            </a:extLst>
          </p:cNvPr>
          <p:cNvSpPr/>
          <p:nvPr/>
        </p:nvSpPr>
        <p:spPr>
          <a:xfrm>
            <a:off x="2127480" y="4448591"/>
            <a:ext cx="7300715" cy="218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47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Melun-</a:t>
            </a:r>
            <a:br>
              <a:rPr lang="en-GB" b="1"/>
            </a:br>
            <a:r>
              <a:rPr lang="en-GB" b="1"/>
              <a:t>diptiek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770E3-7AE1-48DC-9CBD-EB6C31AFB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" t="3142" r="1414" b="1854"/>
          <a:stretch/>
        </p:blipFill>
        <p:spPr>
          <a:xfrm>
            <a:off x="2085996" y="214914"/>
            <a:ext cx="8460420" cy="65153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F49532-0F0C-45A4-B73B-155312A3322B}"/>
              </a:ext>
            </a:extLst>
          </p:cNvPr>
          <p:cNvSpPr/>
          <p:nvPr/>
        </p:nvSpPr>
        <p:spPr>
          <a:xfrm>
            <a:off x="2127480" y="5081949"/>
            <a:ext cx="7300715" cy="1550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995CBC-72F8-4C71-8A6C-07ED4203DD32}"/>
              </a:ext>
            </a:extLst>
          </p:cNvPr>
          <p:cNvSpPr/>
          <p:nvPr/>
        </p:nvSpPr>
        <p:spPr>
          <a:xfrm>
            <a:off x="2103511" y="4454302"/>
            <a:ext cx="959286" cy="1550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BC07D2-26B9-4C32-8D2E-9C558E257EA8}"/>
              </a:ext>
            </a:extLst>
          </p:cNvPr>
          <p:cNvSpPr/>
          <p:nvPr/>
        </p:nvSpPr>
        <p:spPr>
          <a:xfrm>
            <a:off x="4735274" y="4460454"/>
            <a:ext cx="959286" cy="1550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C06AC0-9615-4FBB-A651-31867A46D0B3}"/>
              </a:ext>
            </a:extLst>
          </p:cNvPr>
          <p:cNvSpPr/>
          <p:nvPr/>
        </p:nvSpPr>
        <p:spPr>
          <a:xfrm>
            <a:off x="7438680" y="4460454"/>
            <a:ext cx="959286" cy="1550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68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Melun-</a:t>
            </a:r>
            <a:br>
              <a:rPr lang="en-GB" b="1"/>
            </a:br>
            <a:r>
              <a:rPr lang="en-GB" b="1"/>
              <a:t>diptiek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770E3-7AE1-48DC-9CBD-EB6C31AFB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" t="3142" r="1414" b="1854"/>
          <a:stretch/>
        </p:blipFill>
        <p:spPr>
          <a:xfrm>
            <a:off x="2085996" y="214914"/>
            <a:ext cx="8460420" cy="65153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6F49532-0F0C-45A4-B73B-155312A3322B}"/>
              </a:ext>
            </a:extLst>
          </p:cNvPr>
          <p:cNvSpPr/>
          <p:nvPr/>
        </p:nvSpPr>
        <p:spPr>
          <a:xfrm>
            <a:off x="2127480" y="5510479"/>
            <a:ext cx="7300715" cy="1139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1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Melun-</a:t>
            </a:r>
            <a:br>
              <a:rPr lang="en-GB" b="1"/>
            </a:br>
            <a:r>
              <a:rPr lang="en-GB" b="1"/>
              <a:t>diptiek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770E3-7AE1-48DC-9CBD-EB6C31AFB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" t="3142" r="1414" b="1854"/>
          <a:stretch/>
        </p:blipFill>
        <p:spPr>
          <a:xfrm>
            <a:off x="2085996" y="214914"/>
            <a:ext cx="8460420" cy="65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1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Mijn dode vader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James Ensor en de fotografie | James Ensor">
            <a:extLst>
              <a:ext uri="{FF2B5EF4-FFF2-40B4-BE49-F238E27FC236}">
                <a16:creationId xmlns:a16="http://schemas.microsoft.com/office/drawing/2014/main" id="{7572B5B2-FE56-4B77-BBF7-0ABB6FFC0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66" y="1283850"/>
            <a:ext cx="5795867" cy="429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47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Mijn dode vader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53B2-8EEF-4B8E-923F-A1237D192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t="3519" r="6505" b="6938"/>
          <a:stretch/>
        </p:blipFill>
        <p:spPr>
          <a:xfrm>
            <a:off x="515644" y="1189609"/>
            <a:ext cx="11666159" cy="48739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346E8D-F7FD-482B-88F8-194AC47324F6}"/>
              </a:ext>
            </a:extLst>
          </p:cNvPr>
          <p:cNvSpPr/>
          <p:nvPr/>
        </p:nvSpPr>
        <p:spPr>
          <a:xfrm>
            <a:off x="2858725" y="845011"/>
            <a:ext cx="7300715" cy="1139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13BF36-C490-4CF9-835A-9B788B186BC4}"/>
              </a:ext>
            </a:extLst>
          </p:cNvPr>
          <p:cNvSpPr/>
          <p:nvPr/>
        </p:nvSpPr>
        <p:spPr>
          <a:xfrm>
            <a:off x="2955037" y="1526959"/>
            <a:ext cx="9145227" cy="4664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441D4-B0F2-427F-B5AF-13A28EC258D4}"/>
              </a:ext>
            </a:extLst>
          </p:cNvPr>
          <p:cNvSpPr/>
          <p:nvPr/>
        </p:nvSpPr>
        <p:spPr>
          <a:xfrm>
            <a:off x="572236" y="1641331"/>
            <a:ext cx="3369450" cy="4664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83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Mijn dode vader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53B2-8EEF-4B8E-923F-A1237D192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t="3519" r="6505" b="6938"/>
          <a:stretch/>
        </p:blipFill>
        <p:spPr>
          <a:xfrm>
            <a:off x="515644" y="1189609"/>
            <a:ext cx="11666159" cy="48739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346E8D-F7FD-482B-88F8-194AC47324F6}"/>
              </a:ext>
            </a:extLst>
          </p:cNvPr>
          <p:cNvSpPr/>
          <p:nvPr/>
        </p:nvSpPr>
        <p:spPr>
          <a:xfrm>
            <a:off x="2858725" y="845011"/>
            <a:ext cx="7300715" cy="1139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13BF36-C490-4CF9-835A-9B788B186BC4}"/>
              </a:ext>
            </a:extLst>
          </p:cNvPr>
          <p:cNvSpPr/>
          <p:nvPr/>
        </p:nvSpPr>
        <p:spPr>
          <a:xfrm>
            <a:off x="2955037" y="1526959"/>
            <a:ext cx="9145227" cy="4664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441D4-B0F2-427F-B5AF-13A28EC258D4}"/>
              </a:ext>
            </a:extLst>
          </p:cNvPr>
          <p:cNvSpPr/>
          <p:nvPr/>
        </p:nvSpPr>
        <p:spPr>
          <a:xfrm>
            <a:off x="1856450" y="2907456"/>
            <a:ext cx="2085236" cy="3416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16C3AA-ED94-4805-B1D2-DED1FFC21D61}"/>
              </a:ext>
            </a:extLst>
          </p:cNvPr>
          <p:cNvSpPr/>
          <p:nvPr/>
        </p:nvSpPr>
        <p:spPr>
          <a:xfrm>
            <a:off x="518007" y="3389274"/>
            <a:ext cx="2085236" cy="3262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19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Mijn dode vader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53B2-8EEF-4B8E-923F-A1237D192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t="3519" r="6505" b="6938"/>
          <a:stretch/>
        </p:blipFill>
        <p:spPr>
          <a:xfrm>
            <a:off x="515644" y="1189609"/>
            <a:ext cx="11666159" cy="48739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346E8D-F7FD-482B-88F8-194AC47324F6}"/>
              </a:ext>
            </a:extLst>
          </p:cNvPr>
          <p:cNvSpPr/>
          <p:nvPr/>
        </p:nvSpPr>
        <p:spPr>
          <a:xfrm>
            <a:off x="2858725" y="845011"/>
            <a:ext cx="7300715" cy="1139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13BF36-C490-4CF9-835A-9B788B186BC4}"/>
              </a:ext>
            </a:extLst>
          </p:cNvPr>
          <p:cNvSpPr/>
          <p:nvPr/>
        </p:nvSpPr>
        <p:spPr>
          <a:xfrm>
            <a:off x="2955037" y="1526959"/>
            <a:ext cx="9145227" cy="4664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441D4-B0F2-427F-B5AF-13A28EC258D4}"/>
              </a:ext>
            </a:extLst>
          </p:cNvPr>
          <p:cNvSpPr/>
          <p:nvPr/>
        </p:nvSpPr>
        <p:spPr>
          <a:xfrm>
            <a:off x="572236" y="3863190"/>
            <a:ext cx="3369450" cy="2416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C7233-72DF-4EC7-89B7-2A70E001372F}"/>
              </a:ext>
            </a:extLst>
          </p:cNvPr>
          <p:cNvSpPr txBox="1"/>
          <p:nvPr/>
        </p:nvSpPr>
        <p:spPr>
          <a:xfrm>
            <a:off x="1189607" y="3531341"/>
            <a:ext cx="160209" cy="31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82068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6ea7b6a690_2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8375" y="543700"/>
            <a:ext cx="7452650" cy="57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Mijn dode vader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53B2-8EEF-4B8E-923F-A1237D192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t="3519" r="6505" b="6938"/>
          <a:stretch/>
        </p:blipFill>
        <p:spPr>
          <a:xfrm>
            <a:off x="515644" y="1189609"/>
            <a:ext cx="11666159" cy="48739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346E8D-F7FD-482B-88F8-194AC47324F6}"/>
              </a:ext>
            </a:extLst>
          </p:cNvPr>
          <p:cNvSpPr/>
          <p:nvPr/>
        </p:nvSpPr>
        <p:spPr>
          <a:xfrm>
            <a:off x="2858725" y="845011"/>
            <a:ext cx="7300715" cy="1139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13BF36-C490-4CF9-835A-9B788B186BC4}"/>
              </a:ext>
            </a:extLst>
          </p:cNvPr>
          <p:cNvSpPr/>
          <p:nvPr/>
        </p:nvSpPr>
        <p:spPr>
          <a:xfrm>
            <a:off x="2955037" y="1526959"/>
            <a:ext cx="9145227" cy="4664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8441D4-B0F2-427F-B5AF-13A28EC258D4}"/>
              </a:ext>
            </a:extLst>
          </p:cNvPr>
          <p:cNvSpPr/>
          <p:nvPr/>
        </p:nvSpPr>
        <p:spPr>
          <a:xfrm>
            <a:off x="572236" y="5042517"/>
            <a:ext cx="3369450" cy="1237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C7233-72DF-4EC7-89B7-2A70E001372F}"/>
              </a:ext>
            </a:extLst>
          </p:cNvPr>
          <p:cNvSpPr txBox="1"/>
          <p:nvPr/>
        </p:nvSpPr>
        <p:spPr>
          <a:xfrm>
            <a:off x="1189607" y="3531341"/>
            <a:ext cx="160209" cy="31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076202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Mijn dode vader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53B2-8EEF-4B8E-923F-A1237D192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t="3519" r="6505" b="6938"/>
          <a:stretch/>
        </p:blipFill>
        <p:spPr>
          <a:xfrm>
            <a:off x="515644" y="1189609"/>
            <a:ext cx="11666159" cy="48739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13BF36-C490-4CF9-835A-9B788B186BC4}"/>
              </a:ext>
            </a:extLst>
          </p:cNvPr>
          <p:cNvSpPr/>
          <p:nvPr/>
        </p:nvSpPr>
        <p:spPr>
          <a:xfrm>
            <a:off x="3148100" y="1569638"/>
            <a:ext cx="8952164" cy="4542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C7233-72DF-4EC7-89B7-2A70E001372F}"/>
              </a:ext>
            </a:extLst>
          </p:cNvPr>
          <p:cNvSpPr txBox="1"/>
          <p:nvPr/>
        </p:nvSpPr>
        <p:spPr>
          <a:xfrm>
            <a:off x="1189607" y="3531341"/>
            <a:ext cx="160209" cy="31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D3CABE-7A4D-40C2-96D1-0C1DDC2DDBBA}"/>
              </a:ext>
            </a:extLst>
          </p:cNvPr>
          <p:cNvSpPr/>
          <p:nvPr/>
        </p:nvSpPr>
        <p:spPr>
          <a:xfrm>
            <a:off x="2954270" y="1752339"/>
            <a:ext cx="8952164" cy="136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486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Mijn dode vader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53B2-8EEF-4B8E-923F-A1237D192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t="3519" r="6505" b="6938"/>
          <a:stretch/>
        </p:blipFill>
        <p:spPr>
          <a:xfrm>
            <a:off x="515644" y="1189609"/>
            <a:ext cx="11666159" cy="48739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13BF36-C490-4CF9-835A-9B788B186BC4}"/>
              </a:ext>
            </a:extLst>
          </p:cNvPr>
          <p:cNvSpPr/>
          <p:nvPr/>
        </p:nvSpPr>
        <p:spPr>
          <a:xfrm>
            <a:off x="3148100" y="3389274"/>
            <a:ext cx="8952164" cy="267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C7233-72DF-4EC7-89B7-2A70E001372F}"/>
              </a:ext>
            </a:extLst>
          </p:cNvPr>
          <p:cNvSpPr txBox="1"/>
          <p:nvPr/>
        </p:nvSpPr>
        <p:spPr>
          <a:xfrm>
            <a:off x="1189607" y="3531341"/>
            <a:ext cx="160209" cy="31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C13560-8982-48BD-892F-3BBECB5384C8}"/>
              </a:ext>
            </a:extLst>
          </p:cNvPr>
          <p:cNvSpPr/>
          <p:nvPr/>
        </p:nvSpPr>
        <p:spPr>
          <a:xfrm>
            <a:off x="4190600" y="2908625"/>
            <a:ext cx="1373297" cy="267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5C1145-B35D-4B54-8927-6B6A33ABF33C}"/>
              </a:ext>
            </a:extLst>
          </p:cNvPr>
          <p:cNvSpPr/>
          <p:nvPr/>
        </p:nvSpPr>
        <p:spPr>
          <a:xfrm>
            <a:off x="7191690" y="2899747"/>
            <a:ext cx="1373297" cy="267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86CD9D-3405-440F-B801-EC08BBBAC59B}"/>
              </a:ext>
            </a:extLst>
          </p:cNvPr>
          <p:cNvSpPr/>
          <p:nvPr/>
        </p:nvSpPr>
        <p:spPr>
          <a:xfrm>
            <a:off x="9169717" y="2907985"/>
            <a:ext cx="1373297" cy="2678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2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Mijn dode vader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53B2-8EEF-4B8E-923F-A1237D192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t="3519" r="6505" b="6938"/>
          <a:stretch/>
        </p:blipFill>
        <p:spPr>
          <a:xfrm>
            <a:off x="515644" y="1189609"/>
            <a:ext cx="11666159" cy="48739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13BF36-C490-4CF9-835A-9B788B186BC4}"/>
              </a:ext>
            </a:extLst>
          </p:cNvPr>
          <p:cNvSpPr/>
          <p:nvPr/>
        </p:nvSpPr>
        <p:spPr>
          <a:xfrm>
            <a:off x="3148100" y="3883185"/>
            <a:ext cx="8952164" cy="2219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C7233-72DF-4EC7-89B7-2A70E001372F}"/>
              </a:ext>
            </a:extLst>
          </p:cNvPr>
          <p:cNvSpPr txBox="1"/>
          <p:nvPr/>
        </p:nvSpPr>
        <p:spPr>
          <a:xfrm>
            <a:off x="1189607" y="3531341"/>
            <a:ext cx="160209" cy="31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978294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Mijn dode vader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53B2-8EEF-4B8E-923F-A1237D192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t="3519" r="6505" b="6938"/>
          <a:stretch/>
        </p:blipFill>
        <p:spPr>
          <a:xfrm>
            <a:off x="515644" y="1189609"/>
            <a:ext cx="11666159" cy="48739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13BF36-C490-4CF9-835A-9B788B186BC4}"/>
              </a:ext>
            </a:extLst>
          </p:cNvPr>
          <p:cNvSpPr/>
          <p:nvPr/>
        </p:nvSpPr>
        <p:spPr>
          <a:xfrm>
            <a:off x="6236524" y="3856551"/>
            <a:ext cx="5863739" cy="2255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C7233-72DF-4EC7-89B7-2A70E001372F}"/>
              </a:ext>
            </a:extLst>
          </p:cNvPr>
          <p:cNvSpPr txBox="1"/>
          <p:nvPr/>
        </p:nvSpPr>
        <p:spPr>
          <a:xfrm>
            <a:off x="1189607" y="3531341"/>
            <a:ext cx="160209" cy="31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6065729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Mijn dode vader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53B2-8EEF-4B8E-923F-A1237D192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" t="3519" r="6505" b="6938"/>
          <a:stretch/>
        </p:blipFill>
        <p:spPr>
          <a:xfrm>
            <a:off x="515644" y="1189609"/>
            <a:ext cx="11666159" cy="4873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7C7233-72DF-4EC7-89B7-2A70E001372F}"/>
              </a:ext>
            </a:extLst>
          </p:cNvPr>
          <p:cNvSpPr txBox="1"/>
          <p:nvPr/>
        </p:nvSpPr>
        <p:spPr>
          <a:xfrm>
            <a:off x="1189607" y="3531341"/>
            <a:ext cx="160209" cy="31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32304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f5bfebe74_0_2"/>
          <p:cNvSpPr/>
          <p:nvPr/>
        </p:nvSpPr>
        <p:spPr>
          <a:xfrm>
            <a:off x="3148100" y="2889700"/>
            <a:ext cx="5321100" cy="105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7f5bfebe74_0_2"/>
          <p:cNvSpPr/>
          <p:nvPr/>
        </p:nvSpPr>
        <p:spPr>
          <a:xfrm>
            <a:off x="561775" y="5872200"/>
            <a:ext cx="45939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7f5bfebe74_0_2"/>
          <p:cNvSpPr/>
          <p:nvPr/>
        </p:nvSpPr>
        <p:spPr>
          <a:xfrm>
            <a:off x="8579150" y="3300475"/>
            <a:ext cx="3141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7f5bfebe74_0_2"/>
          <p:cNvSpPr/>
          <p:nvPr/>
        </p:nvSpPr>
        <p:spPr>
          <a:xfrm>
            <a:off x="9015725" y="33892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7f5bfebe74_0_2"/>
          <p:cNvSpPr/>
          <p:nvPr/>
        </p:nvSpPr>
        <p:spPr>
          <a:xfrm>
            <a:off x="10126550" y="3478075"/>
            <a:ext cx="6405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7f5bfebe74_0_2"/>
          <p:cNvSpPr/>
          <p:nvPr/>
        </p:nvSpPr>
        <p:spPr>
          <a:xfrm>
            <a:off x="9778700" y="3478075"/>
            <a:ext cx="2424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f5bfebe74_0_2"/>
          <p:cNvSpPr/>
          <p:nvPr/>
        </p:nvSpPr>
        <p:spPr>
          <a:xfrm>
            <a:off x="7948975" y="1107750"/>
            <a:ext cx="393000" cy="77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f5bfebe74_0_2"/>
          <p:cNvSpPr/>
          <p:nvPr/>
        </p:nvSpPr>
        <p:spPr>
          <a:xfrm>
            <a:off x="8186150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f5bfebe74_0_2"/>
          <p:cNvSpPr/>
          <p:nvPr/>
        </p:nvSpPr>
        <p:spPr>
          <a:xfrm>
            <a:off x="9207725" y="1107750"/>
            <a:ext cx="3930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f5bfebe74_0_2"/>
          <p:cNvSpPr/>
          <p:nvPr/>
        </p:nvSpPr>
        <p:spPr>
          <a:xfrm>
            <a:off x="5596025" y="6230100"/>
            <a:ext cx="640500" cy="4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Haan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0" name="Google Shape;590;g7f5bfebe74_0_2"/>
          <p:cNvSpPr/>
          <p:nvPr/>
        </p:nvSpPr>
        <p:spPr>
          <a:xfrm>
            <a:off x="1666075" y="1949875"/>
            <a:ext cx="6237900" cy="136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7f5bfebe74_0_2"/>
          <p:cNvSpPr/>
          <p:nvPr/>
        </p:nvSpPr>
        <p:spPr>
          <a:xfrm>
            <a:off x="7080800" y="816000"/>
            <a:ext cx="3584100" cy="579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B626B-083C-42B9-B76C-6B2A4C8A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66" y="994959"/>
            <a:ext cx="7667976" cy="54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84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Haan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D80DF-2B31-4EE2-B4D2-3643BC2E7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" t="4490" r="1408" b="2716"/>
          <a:stretch/>
        </p:blipFill>
        <p:spPr>
          <a:xfrm>
            <a:off x="790113" y="1003177"/>
            <a:ext cx="11123720" cy="55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0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Haan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D80DF-2B31-4EE2-B4D2-3643BC2E7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" t="4490" r="1408" b="2716"/>
          <a:stretch/>
        </p:blipFill>
        <p:spPr>
          <a:xfrm>
            <a:off x="790113" y="1003177"/>
            <a:ext cx="11123720" cy="55840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F605B9-A890-4472-BC66-EC48B1841AB5}"/>
              </a:ext>
            </a:extLst>
          </p:cNvPr>
          <p:cNvSpPr/>
          <p:nvPr/>
        </p:nvSpPr>
        <p:spPr>
          <a:xfrm>
            <a:off x="722864" y="859803"/>
            <a:ext cx="4000057" cy="2255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70030-B5EB-4977-8068-EA7ADF4B8D13}"/>
              </a:ext>
            </a:extLst>
          </p:cNvPr>
          <p:cNvSpPr/>
          <p:nvPr/>
        </p:nvSpPr>
        <p:spPr>
          <a:xfrm>
            <a:off x="6015435" y="612609"/>
            <a:ext cx="5965647" cy="5974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F27D60-DCD3-47FC-8F6B-5ABA8FAA6E3F}"/>
              </a:ext>
            </a:extLst>
          </p:cNvPr>
          <p:cNvSpPr/>
          <p:nvPr/>
        </p:nvSpPr>
        <p:spPr>
          <a:xfrm>
            <a:off x="790113" y="1502515"/>
            <a:ext cx="7561889" cy="5165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31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Haan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D80DF-2B31-4EE2-B4D2-3643BC2E7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" t="4490" r="1408" b="2716"/>
          <a:stretch/>
        </p:blipFill>
        <p:spPr>
          <a:xfrm>
            <a:off x="790113" y="1003177"/>
            <a:ext cx="11123720" cy="5584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F27D60-DCD3-47FC-8F6B-5ABA8FAA6E3F}"/>
              </a:ext>
            </a:extLst>
          </p:cNvPr>
          <p:cNvSpPr/>
          <p:nvPr/>
        </p:nvSpPr>
        <p:spPr>
          <a:xfrm>
            <a:off x="790113" y="3045038"/>
            <a:ext cx="6471821" cy="3516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BDEF1C-0088-4EBD-87BE-9C207907DC52}"/>
              </a:ext>
            </a:extLst>
          </p:cNvPr>
          <p:cNvSpPr/>
          <p:nvPr/>
        </p:nvSpPr>
        <p:spPr>
          <a:xfrm>
            <a:off x="3628100" y="3294374"/>
            <a:ext cx="6471821" cy="3516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571D04-3893-4DD7-A300-7978C40538D4}"/>
              </a:ext>
            </a:extLst>
          </p:cNvPr>
          <p:cNvSpPr/>
          <p:nvPr/>
        </p:nvSpPr>
        <p:spPr>
          <a:xfrm>
            <a:off x="824607" y="958539"/>
            <a:ext cx="3898314" cy="36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AE27D2-7D5F-4699-AF1B-7B13DE7176CC}"/>
              </a:ext>
            </a:extLst>
          </p:cNvPr>
          <p:cNvSpPr/>
          <p:nvPr/>
        </p:nvSpPr>
        <p:spPr>
          <a:xfrm>
            <a:off x="1892887" y="1672608"/>
            <a:ext cx="3584635" cy="873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024BB-9E5F-4964-B312-84B9352FEC26}"/>
              </a:ext>
            </a:extLst>
          </p:cNvPr>
          <p:cNvSpPr/>
          <p:nvPr/>
        </p:nvSpPr>
        <p:spPr>
          <a:xfrm>
            <a:off x="719554" y="1230779"/>
            <a:ext cx="372399" cy="1903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ED49F-A179-460F-83F9-B8BA056447EF}"/>
              </a:ext>
            </a:extLst>
          </p:cNvPr>
          <p:cNvSpPr/>
          <p:nvPr/>
        </p:nvSpPr>
        <p:spPr>
          <a:xfrm>
            <a:off x="2918257" y="2323312"/>
            <a:ext cx="481891" cy="873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83220A-D170-4693-8424-837D9B8ADBE9}"/>
              </a:ext>
            </a:extLst>
          </p:cNvPr>
          <p:cNvSpPr/>
          <p:nvPr/>
        </p:nvSpPr>
        <p:spPr>
          <a:xfrm>
            <a:off x="9080930" y="1699241"/>
            <a:ext cx="2832903" cy="873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61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g7dd0ccb90a_0_838"/>
          <p:cNvGrpSpPr/>
          <p:nvPr/>
        </p:nvGrpSpPr>
        <p:grpSpPr>
          <a:xfrm>
            <a:off x="2624216" y="1215002"/>
            <a:ext cx="7096252" cy="4827077"/>
            <a:chOff x="1458459" y="999025"/>
            <a:chExt cx="6930610" cy="5357466"/>
          </a:xfrm>
        </p:grpSpPr>
        <p:grpSp>
          <p:nvGrpSpPr>
            <p:cNvPr id="271" name="Google Shape;271;g7dd0ccb90a_0_838"/>
            <p:cNvGrpSpPr/>
            <p:nvPr/>
          </p:nvGrpSpPr>
          <p:grpSpPr>
            <a:xfrm>
              <a:off x="1919797" y="1046475"/>
              <a:ext cx="5712549" cy="844800"/>
              <a:chOff x="1347216" y="1298723"/>
              <a:chExt cx="5712549" cy="844800"/>
            </a:xfrm>
          </p:grpSpPr>
          <p:sp>
            <p:nvSpPr>
              <p:cNvPr id="272" name="Google Shape;272;g7dd0ccb90a_0_838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g7dd0ccb90a_0_838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540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nl-BE" sz="2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Semantische</a:t>
                </a:r>
                <a:r>
                  <a:rPr lang="nl-BE"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" name="Google Shape;274;g7dd0ccb90a_0_838"/>
            <p:cNvGrpSpPr/>
            <p:nvPr/>
          </p:nvGrpSpPr>
          <p:grpSpPr>
            <a:xfrm>
              <a:off x="1458459" y="999025"/>
              <a:ext cx="922591" cy="922591"/>
              <a:chOff x="5386104" y="4046311"/>
              <a:chExt cx="1511700" cy="1511700"/>
            </a:xfrm>
          </p:grpSpPr>
          <p:sp>
            <p:nvSpPr>
              <p:cNvPr id="275" name="Google Shape;275;g7dd0ccb90a_0_838"/>
              <p:cNvSpPr/>
              <p:nvPr/>
            </p:nvSpPr>
            <p:spPr>
              <a:xfrm>
                <a:off x="5386104" y="4046311"/>
                <a:ext cx="1511700" cy="1511700"/>
              </a:xfrm>
              <a:prstGeom prst="ellipse">
                <a:avLst/>
              </a:prstGeom>
              <a:solidFill>
                <a:schemeClr val="lt1"/>
              </a:solidFill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6" name="Google Shape;276;g7dd0ccb90a_0_83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666520" y="4326726"/>
                <a:ext cx="950976" cy="950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7" name="Google Shape;277;g7dd0ccb90a_0_838"/>
            <p:cNvGrpSpPr/>
            <p:nvPr/>
          </p:nvGrpSpPr>
          <p:grpSpPr>
            <a:xfrm>
              <a:off x="2381127" y="2145479"/>
              <a:ext cx="5712549" cy="844800"/>
              <a:chOff x="1347216" y="1298723"/>
              <a:chExt cx="5712549" cy="844800"/>
            </a:xfrm>
          </p:grpSpPr>
          <p:sp>
            <p:nvSpPr>
              <p:cNvPr id="278" name="Google Shape;278;g7dd0ccb90a_0_838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g7dd0ccb90a_0_838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540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nl-BE" sz="2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Technische</a:t>
                </a:r>
                <a:r>
                  <a:rPr lang="nl-BE"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interoperabiliteit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0" name="Google Shape;280;g7dd0ccb90a_0_838"/>
            <p:cNvSpPr/>
            <p:nvPr/>
          </p:nvSpPr>
          <p:spPr>
            <a:xfrm>
              <a:off x="7466269" y="2106620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1" name="Google Shape;281;g7dd0ccb90a_0_8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72673" y="2313024"/>
              <a:ext cx="509849" cy="509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2" name="Google Shape;282;g7dd0ccb90a_0_838"/>
            <p:cNvGrpSpPr/>
            <p:nvPr/>
          </p:nvGrpSpPr>
          <p:grpSpPr>
            <a:xfrm>
              <a:off x="1919797" y="3283126"/>
              <a:ext cx="5712549" cy="844800"/>
              <a:chOff x="1347216" y="1298723"/>
              <a:chExt cx="5712549" cy="844800"/>
            </a:xfrm>
          </p:grpSpPr>
          <p:sp>
            <p:nvSpPr>
              <p:cNvPr id="283" name="Google Shape;283;g7dd0ccb90a_0_838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g7dd0ccb90a_0_838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540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nl-BE" sz="2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Tools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5" name="Google Shape;285;g7dd0ccb90a_0_838"/>
            <p:cNvSpPr/>
            <p:nvPr/>
          </p:nvSpPr>
          <p:spPr>
            <a:xfrm>
              <a:off x="1458468" y="3235683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6" name="Google Shape;286;g7dd0ccb90a_0_838"/>
            <p:cNvGrpSpPr/>
            <p:nvPr/>
          </p:nvGrpSpPr>
          <p:grpSpPr>
            <a:xfrm>
              <a:off x="2381127" y="4382130"/>
              <a:ext cx="5712549" cy="844800"/>
              <a:chOff x="1347216" y="1298723"/>
              <a:chExt cx="5712549" cy="844800"/>
            </a:xfrm>
          </p:grpSpPr>
          <p:sp>
            <p:nvSpPr>
              <p:cNvPr id="287" name="Google Shape;287;g7dd0ccb90a_0_838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g7dd0ccb90a_0_838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540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nl-BE" sz="2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Ondersteuning &amp; Governance</a:t>
                </a: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9" name="Google Shape;289;g7dd0ccb90a_0_838"/>
            <p:cNvSpPr/>
            <p:nvPr/>
          </p:nvSpPr>
          <p:spPr>
            <a:xfrm>
              <a:off x="7466269" y="4343271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0" name="Google Shape;290;g7dd0ccb90a_0_838"/>
            <p:cNvGrpSpPr/>
            <p:nvPr/>
          </p:nvGrpSpPr>
          <p:grpSpPr>
            <a:xfrm>
              <a:off x="1960271" y="5481134"/>
              <a:ext cx="5712549" cy="844800"/>
              <a:chOff x="1347216" y="1298723"/>
              <a:chExt cx="5712549" cy="844800"/>
            </a:xfrm>
          </p:grpSpPr>
          <p:sp>
            <p:nvSpPr>
              <p:cNvPr id="291" name="Google Shape;291;g7dd0ccb90a_0_838"/>
              <p:cNvSpPr/>
              <p:nvPr/>
            </p:nvSpPr>
            <p:spPr>
              <a:xfrm>
                <a:off x="1347216" y="1324172"/>
                <a:ext cx="5541300" cy="797400"/>
              </a:xfrm>
              <a:prstGeom prst="roundRect">
                <a:avLst>
                  <a:gd name="adj" fmla="val 16667"/>
                </a:avLst>
              </a:prstGeom>
              <a:noFill/>
              <a:ln w="762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g7dd0ccb90a_0_838"/>
              <p:cNvSpPr txBox="1"/>
              <p:nvPr/>
            </p:nvSpPr>
            <p:spPr>
              <a:xfrm>
                <a:off x="1904565" y="1298723"/>
                <a:ext cx="5155200" cy="8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5400" marR="0" lvl="0" indent="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nl-BE" sz="2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 cases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3" name="Google Shape;293;g7dd0ccb90a_0_838"/>
            <p:cNvSpPr/>
            <p:nvPr/>
          </p:nvSpPr>
          <p:spPr>
            <a:xfrm>
              <a:off x="1498942" y="5433691"/>
              <a:ext cx="922800" cy="9228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g7dd0ccb90a_0_8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31703" y="3415404"/>
              <a:ext cx="580382" cy="580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g7dd0ccb90a_0_8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44864" y="4468760"/>
              <a:ext cx="567040" cy="567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g7dd0ccb90a_0_83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69651" y="5638800"/>
              <a:ext cx="500291" cy="5002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g7dd0ccb90a_0_838"/>
          <p:cNvSpPr/>
          <p:nvPr/>
        </p:nvSpPr>
        <p:spPr>
          <a:xfrm>
            <a:off x="1697278" y="300626"/>
            <a:ext cx="9006300" cy="6162900"/>
          </a:xfrm>
          <a:prstGeom prst="rect">
            <a:avLst/>
          </a:prstGeom>
          <a:noFill/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7dd0ccb90a_0_838"/>
          <p:cNvSpPr/>
          <p:nvPr/>
        </p:nvSpPr>
        <p:spPr>
          <a:xfrm>
            <a:off x="1753644" y="356993"/>
            <a:ext cx="8893500" cy="50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nl-BE" sz="36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OSLO</a:t>
            </a:r>
            <a:endParaRPr sz="3600" b="1" i="0" u="none" strike="noStrike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Haan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92" name="Google Shape;592;g7f5bfebe74_0_2"/>
          <p:cNvSpPr/>
          <p:nvPr/>
        </p:nvSpPr>
        <p:spPr>
          <a:xfrm>
            <a:off x="3628100" y="2475500"/>
            <a:ext cx="4065600" cy="429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D80DF-2B31-4EE2-B4D2-3643BC2E7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" t="4490" r="1408" b="2716"/>
          <a:stretch/>
        </p:blipFill>
        <p:spPr>
          <a:xfrm>
            <a:off x="790113" y="1003177"/>
            <a:ext cx="11123720" cy="5584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F27D60-DCD3-47FC-8F6B-5ABA8FAA6E3F}"/>
              </a:ext>
            </a:extLst>
          </p:cNvPr>
          <p:cNvSpPr/>
          <p:nvPr/>
        </p:nvSpPr>
        <p:spPr>
          <a:xfrm>
            <a:off x="790113" y="3045038"/>
            <a:ext cx="6471821" cy="3516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BDEF1C-0088-4EBD-87BE-9C207907DC52}"/>
              </a:ext>
            </a:extLst>
          </p:cNvPr>
          <p:cNvSpPr/>
          <p:nvPr/>
        </p:nvSpPr>
        <p:spPr>
          <a:xfrm>
            <a:off x="3628100" y="3294374"/>
            <a:ext cx="6471821" cy="3516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571D04-3893-4DD7-A300-7978C40538D4}"/>
              </a:ext>
            </a:extLst>
          </p:cNvPr>
          <p:cNvSpPr/>
          <p:nvPr/>
        </p:nvSpPr>
        <p:spPr>
          <a:xfrm>
            <a:off x="824607" y="958539"/>
            <a:ext cx="3898314" cy="365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024BB-9E5F-4964-B312-84B9352FEC26}"/>
              </a:ext>
            </a:extLst>
          </p:cNvPr>
          <p:cNvSpPr/>
          <p:nvPr/>
        </p:nvSpPr>
        <p:spPr>
          <a:xfrm>
            <a:off x="719554" y="1230779"/>
            <a:ext cx="372399" cy="1903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ED49F-A179-460F-83F9-B8BA056447EF}"/>
              </a:ext>
            </a:extLst>
          </p:cNvPr>
          <p:cNvSpPr/>
          <p:nvPr/>
        </p:nvSpPr>
        <p:spPr>
          <a:xfrm>
            <a:off x="2918257" y="2254928"/>
            <a:ext cx="481891" cy="933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42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D80DF-2B31-4EE2-B4D2-3643BC2E7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" t="4490" r="1408" b="2716"/>
          <a:stretch/>
        </p:blipFill>
        <p:spPr>
          <a:xfrm>
            <a:off x="790113" y="1003177"/>
            <a:ext cx="11123720" cy="5584056"/>
          </a:xfrm>
          <a:prstGeom prst="rect">
            <a:avLst/>
          </a:prstGeom>
        </p:spPr>
      </p:pic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Haan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F27D60-DCD3-47FC-8F6B-5ABA8FAA6E3F}"/>
              </a:ext>
            </a:extLst>
          </p:cNvPr>
          <p:cNvSpPr/>
          <p:nvPr/>
        </p:nvSpPr>
        <p:spPr>
          <a:xfrm>
            <a:off x="2555291" y="4279035"/>
            <a:ext cx="4582356" cy="2042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ED49F-A179-460F-83F9-B8BA056447EF}"/>
              </a:ext>
            </a:extLst>
          </p:cNvPr>
          <p:cNvSpPr/>
          <p:nvPr/>
        </p:nvSpPr>
        <p:spPr>
          <a:xfrm>
            <a:off x="2918257" y="2254928"/>
            <a:ext cx="481891" cy="933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CD6E0A-FFA8-4EC5-8A1E-E903CAC35104}"/>
              </a:ext>
            </a:extLst>
          </p:cNvPr>
          <p:cNvSpPr/>
          <p:nvPr/>
        </p:nvSpPr>
        <p:spPr>
          <a:xfrm>
            <a:off x="2918257" y="2844169"/>
            <a:ext cx="570668" cy="1062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908B0D-769D-4C34-ADD9-9F03C439CB11}"/>
              </a:ext>
            </a:extLst>
          </p:cNvPr>
          <p:cNvSpPr/>
          <p:nvPr/>
        </p:nvSpPr>
        <p:spPr>
          <a:xfrm>
            <a:off x="6087121" y="4616388"/>
            <a:ext cx="2978921" cy="2105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4E19C-4D36-4A44-B8CA-913D0939841A}"/>
              </a:ext>
            </a:extLst>
          </p:cNvPr>
          <p:cNvSpPr/>
          <p:nvPr/>
        </p:nvSpPr>
        <p:spPr>
          <a:xfrm>
            <a:off x="3000655" y="5854823"/>
            <a:ext cx="2618910" cy="613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EF2832-D437-437B-A473-C176AAA17005}"/>
              </a:ext>
            </a:extLst>
          </p:cNvPr>
          <p:cNvSpPr/>
          <p:nvPr/>
        </p:nvSpPr>
        <p:spPr>
          <a:xfrm>
            <a:off x="5365812" y="3053664"/>
            <a:ext cx="324774" cy="2042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64F9DF-DEA8-4E5E-8007-8796718D6630}"/>
              </a:ext>
            </a:extLst>
          </p:cNvPr>
          <p:cNvSpPr/>
          <p:nvPr/>
        </p:nvSpPr>
        <p:spPr>
          <a:xfrm>
            <a:off x="2931205" y="3981636"/>
            <a:ext cx="324774" cy="821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10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D80DF-2B31-4EE2-B4D2-3643BC2E7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" t="4490" r="1408" b="2716"/>
          <a:stretch/>
        </p:blipFill>
        <p:spPr>
          <a:xfrm>
            <a:off x="790113" y="1003177"/>
            <a:ext cx="11123720" cy="5584056"/>
          </a:xfrm>
          <a:prstGeom prst="rect">
            <a:avLst/>
          </a:prstGeom>
        </p:spPr>
      </p:pic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Haan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F27D60-DCD3-47FC-8F6B-5ABA8FAA6E3F}"/>
              </a:ext>
            </a:extLst>
          </p:cNvPr>
          <p:cNvSpPr/>
          <p:nvPr/>
        </p:nvSpPr>
        <p:spPr>
          <a:xfrm>
            <a:off x="2555291" y="3985661"/>
            <a:ext cx="570668" cy="2442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ED49F-A179-460F-83F9-B8BA056447EF}"/>
              </a:ext>
            </a:extLst>
          </p:cNvPr>
          <p:cNvSpPr/>
          <p:nvPr/>
        </p:nvSpPr>
        <p:spPr>
          <a:xfrm>
            <a:off x="2918257" y="2254928"/>
            <a:ext cx="481891" cy="933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CD6E0A-FFA8-4EC5-8A1E-E903CAC35104}"/>
              </a:ext>
            </a:extLst>
          </p:cNvPr>
          <p:cNvSpPr/>
          <p:nvPr/>
        </p:nvSpPr>
        <p:spPr>
          <a:xfrm>
            <a:off x="2918257" y="2844169"/>
            <a:ext cx="570668" cy="1062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908B0D-769D-4C34-ADD9-9F03C439CB11}"/>
              </a:ext>
            </a:extLst>
          </p:cNvPr>
          <p:cNvSpPr/>
          <p:nvPr/>
        </p:nvSpPr>
        <p:spPr>
          <a:xfrm>
            <a:off x="6087121" y="4616388"/>
            <a:ext cx="2978921" cy="2105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4E19C-4D36-4A44-B8CA-913D0939841A}"/>
              </a:ext>
            </a:extLst>
          </p:cNvPr>
          <p:cNvSpPr/>
          <p:nvPr/>
        </p:nvSpPr>
        <p:spPr>
          <a:xfrm>
            <a:off x="3000655" y="5854823"/>
            <a:ext cx="2618910" cy="613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539338-7503-4DDC-8FD8-AC07557785A5}"/>
              </a:ext>
            </a:extLst>
          </p:cNvPr>
          <p:cNvSpPr/>
          <p:nvPr/>
        </p:nvSpPr>
        <p:spPr>
          <a:xfrm>
            <a:off x="2918257" y="4144955"/>
            <a:ext cx="570668" cy="766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61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D80DF-2B31-4EE2-B4D2-3643BC2E7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0" t="4490" r="1408" b="2716"/>
          <a:stretch/>
        </p:blipFill>
        <p:spPr>
          <a:xfrm>
            <a:off x="790113" y="1003177"/>
            <a:ext cx="11123720" cy="5584056"/>
          </a:xfrm>
          <a:prstGeom prst="rect">
            <a:avLst/>
          </a:prstGeom>
        </p:spPr>
      </p:pic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Haan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</p:spTree>
    <p:extLst>
      <p:ext uri="{BB962C8B-B14F-4D97-AF65-F5344CB8AC3E}">
        <p14:creationId xmlns:p14="http://schemas.microsoft.com/office/powerpoint/2010/main" val="32212193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B1DD17A-A442-49F1-AEE4-E5D1B5E34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3366" r="2422" b="2136"/>
          <a:stretch/>
        </p:blipFill>
        <p:spPr bwMode="auto">
          <a:xfrm>
            <a:off x="2343705" y="310717"/>
            <a:ext cx="7421732" cy="648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7 hoofzonden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4E1D36-09D8-41C3-8265-62B2F32629D8}"/>
              </a:ext>
            </a:extLst>
          </p:cNvPr>
          <p:cNvSpPr/>
          <p:nvPr/>
        </p:nvSpPr>
        <p:spPr>
          <a:xfrm>
            <a:off x="1541754" y="628676"/>
            <a:ext cx="2978921" cy="2105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13A21-9004-4B1C-A00B-E144C6D24A72}"/>
              </a:ext>
            </a:extLst>
          </p:cNvPr>
          <p:cNvSpPr/>
          <p:nvPr/>
        </p:nvSpPr>
        <p:spPr>
          <a:xfrm>
            <a:off x="2928150" y="982419"/>
            <a:ext cx="5390227" cy="5808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E9D74-D6AF-4EC9-A46B-ADE5A7F69F5C}"/>
              </a:ext>
            </a:extLst>
          </p:cNvPr>
          <p:cNvSpPr/>
          <p:nvPr/>
        </p:nvSpPr>
        <p:spPr>
          <a:xfrm>
            <a:off x="8123068" y="202664"/>
            <a:ext cx="3321730" cy="5808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C3371-9E28-4245-A142-730BC766B6A3}"/>
              </a:ext>
            </a:extLst>
          </p:cNvPr>
          <p:cNvSpPr/>
          <p:nvPr/>
        </p:nvSpPr>
        <p:spPr>
          <a:xfrm>
            <a:off x="5992425" y="310717"/>
            <a:ext cx="1734846" cy="1882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50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B1DD17A-A442-49F1-AEE4-E5D1B5E34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3366" r="2422" b="2136"/>
          <a:stretch/>
        </p:blipFill>
        <p:spPr bwMode="auto">
          <a:xfrm>
            <a:off x="2343705" y="310717"/>
            <a:ext cx="7421732" cy="648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7 hoofzonden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13A21-9004-4B1C-A00B-E144C6D24A72}"/>
              </a:ext>
            </a:extLst>
          </p:cNvPr>
          <p:cNvSpPr/>
          <p:nvPr/>
        </p:nvSpPr>
        <p:spPr>
          <a:xfrm>
            <a:off x="2821615" y="2361460"/>
            <a:ext cx="5390227" cy="4474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45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B1DD17A-A442-49F1-AEE4-E5D1B5E34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3366" r="2422" b="2136"/>
          <a:stretch/>
        </p:blipFill>
        <p:spPr bwMode="auto">
          <a:xfrm>
            <a:off x="2343705" y="310717"/>
            <a:ext cx="7421732" cy="648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7 hoofzonden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13A21-9004-4B1C-A00B-E144C6D24A72}"/>
              </a:ext>
            </a:extLst>
          </p:cNvPr>
          <p:cNvSpPr/>
          <p:nvPr/>
        </p:nvSpPr>
        <p:spPr>
          <a:xfrm>
            <a:off x="2821615" y="3666478"/>
            <a:ext cx="5390227" cy="311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5D0941-8E88-4427-9433-FA15530FE979}"/>
              </a:ext>
            </a:extLst>
          </p:cNvPr>
          <p:cNvSpPr/>
          <p:nvPr/>
        </p:nvSpPr>
        <p:spPr>
          <a:xfrm>
            <a:off x="4136994" y="3551066"/>
            <a:ext cx="2227555" cy="311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4D7D7B-10ED-44B0-8426-D460134E737D}"/>
              </a:ext>
            </a:extLst>
          </p:cNvPr>
          <p:cNvSpPr/>
          <p:nvPr/>
        </p:nvSpPr>
        <p:spPr>
          <a:xfrm>
            <a:off x="5868139" y="3426776"/>
            <a:ext cx="515645" cy="3116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31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B1DD17A-A442-49F1-AEE4-E5D1B5E34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3366" r="2422" b="2136"/>
          <a:stretch/>
        </p:blipFill>
        <p:spPr bwMode="auto">
          <a:xfrm>
            <a:off x="2343705" y="310717"/>
            <a:ext cx="7421732" cy="648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7 hoofzonden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13A21-9004-4B1C-A00B-E144C6D24A72}"/>
              </a:ext>
            </a:extLst>
          </p:cNvPr>
          <p:cNvSpPr/>
          <p:nvPr/>
        </p:nvSpPr>
        <p:spPr>
          <a:xfrm>
            <a:off x="2821615" y="5086905"/>
            <a:ext cx="5390227" cy="1695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28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B1DD17A-A442-49F1-AEE4-E5D1B5E34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" t="3366" r="2422" b="2136"/>
          <a:stretch/>
        </p:blipFill>
        <p:spPr bwMode="auto">
          <a:xfrm>
            <a:off x="2343705" y="310717"/>
            <a:ext cx="7421732" cy="648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 7 hoofzonden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</p:spTree>
    <p:extLst>
      <p:ext uri="{BB962C8B-B14F-4D97-AF65-F5344CB8AC3E}">
        <p14:creationId xmlns:p14="http://schemas.microsoft.com/office/powerpoint/2010/main" val="11897215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The Artist’s Mother in Death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7E54AB-0FF6-4CC4-AE2B-7C022EF73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4249" r="1753" b="1814"/>
          <a:stretch/>
        </p:blipFill>
        <p:spPr bwMode="auto">
          <a:xfrm>
            <a:off x="2716567" y="1047565"/>
            <a:ext cx="6891084" cy="558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CDA72C-1BCB-4353-9F86-4F60EF546059}"/>
              </a:ext>
            </a:extLst>
          </p:cNvPr>
          <p:cNvSpPr/>
          <p:nvPr/>
        </p:nvSpPr>
        <p:spPr>
          <a:xfrm>
            <a:off x="1986378" y="1697854"/>
            <a:ext cx="7770181" cy="4933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F67DF-819B-4D86-A8FE-EF7DCF878D75}"/>
              </a:ext>
            </a:extLst>
          </p:cNvPr>
          <p:cNvSpPr/>
          <p:nvPr/>
        </p:nvSpPr>
        <p:spPr>
          <a:xfrm>
            <a:off x="1222899" y="962117"/>
            <a:ext cx="3526655" cy="9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5A053-873F-41B1-9F19-9CD85EE59419}"/>
              </a:ext>
            </a:extLst>
          </p:cNvPr>
          <p:cNvSpPr/>
          <p:nvPr/>
        </p:nvSpPr>
        <p:spPr>
          <a:xfrm>
            <a:off x="6914965" y="917190"/>
            <a:ext cx="3526655" cy="98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3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dd0ccb90a_0_921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Afstemming met bestaande standaarden</a:t>
            </a:r>
            <a:endParaRPr/>
          </a:p>
        </p:txBody>
      </p:sp>
      <p:sp>
        <p:nvSpPr>
          <p:cNvPr id="304" name="Google Shape;304;g7dd0ccb90a_0_921"/>
          <p:cNvSpPr/>
          <p:nvPr/>
        </p:nvSpPr>
        <p:spPr>
          <a:xfrm>
            <a:off x="1466850" y="1724330"/>
            <a:ext cx="9584100" cy="3702600"/>
          </a:xfrm>
          <a:prstGeom prst="rect">
            <a:avLst/>
          </a:prstGeom>
          <a:solidFill>
            <a:srgbClr val="F2F2F2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7dd0ccb90a_0_921" descr="https://joinup.ec.europa.eu/sites/default/files/inline-images/dcat%281%29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0972" y="3209436"/>
            <a:ext cx="672854" cy="66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7dd0ccb90a_0_921" descr="https://joinup.ec.europa.eu/sites/default/files/inline-images/cpv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97396" y="3224680"/>
            <a:ext cx="672854" cy="67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7dd0ccb90a_0_921" descr="https://joinup.ec.europa.eu/sites/default/files/inline-images/cbv.png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46833" y="3224680"/>
            <a:ext cx="672854" cy="67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7dd0ccb90a_0_921" descr="https://joinup.ec.europa.eu/sites/default/files/inline-images/cpov%281%29.png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96374" y="3221232"/>
            <a:ext cx="672854" cy="663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g7dd0ccb90a_0_921"/>
          <p:cNvGrpSpPr/>
          <p:nvPr/>
        </p:nvGrpSpPr>
        <p:grpSpPr>
          <a:xfrm>
            <a:off x="3334588" y="3987937"/>
            <a:ext cx="792000" cy="654300"/>
            <a:chOff x="7668344" y="4230611"/>
            <a:chExt cx="792000" cy="654300"/>
          </a:xfrm>
        </p:grpSpPr>
        <p:sp>
          <p:nvSpPr>
            <p:cNvPr id="310" name="Google Shape;310;g7dd0ccb90a_0_921"/>
            <p:cNvSpPr/>
            <p:nvPr/>
          </p:nvSpPr>
          <p:spPr>
            <a:xfrm>
              <a:off x="7721589" y="4230611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7dd0ccb90a_0_921"/>
            <p:cNvSpPr txBox="1"/>
            <p:nvPr/>
          </p:nvSpPr>
          <p:spPr>
            <a:xfrm>
              <a:off x="7668344" y="4239167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nl-BE"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PERSON</a:t>
              </a:r>
              <a:b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g7dd0ccb90a_0_921"/>
          <p:cNvGrpSpPr/>
          <p:nvPr/>
        </p:nvGrpSpPr>
        <p:grpSpPr>
          <a:xfrm>
            <a:off x="4089820" y="3990008"/>
            <a:ext cx="792000" cy="654300"/>
            <a:chOff x="7690204" y="4220886"/>
            <a:chExt cx="792000" cy="654300"/>
          </a:xfrm>
        </p:grpSpPr>
        <p:sp>
          <p:nvSpPr>
            <p:cNvPr id="313" name="Google Shape;313;g7dd0ccb90a_0_921"/>
            <p:cNvSpPr/>
            <p:nvPr/>
          </p:nvSpPr>
          <p:spPr>
            <a:xfrm>
              <a:off x="7747217" y="4220886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7dd0ccb90a_0_921"/>
            <p:cNvSpPr txBox="1"/>
            <p:nvPr/>
          </p:nvSpPr>
          <p:spPr>
            <a:xfrm>
              <a:off x="7690204" y="4244635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nl-BE"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BUSINESS</a:t>
              </a:r>
              <a:b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g7dd0ccb90a_0_921"/>
          <p:cNvGrpSpPr/>
          <p:nvPr/>
        </p:nvGrpSpPr>
        <p:grpSpPr>
          <a:xfrm>
            <a:off x="5142017" y="3968518"/>
            <a:ext cx="792000" cy="654300"/>
            <a:chOff x="7668344" y="4230611"/>
            <a:chExt cx="792000" cy="654300"/>
          </a:xfrm>
        </p:grpSpPr>
        <p:sp>
          <p:nvSpPr>
            <p:cNvPr id="316" name="Google Shape;316;g7dd0ccb90a_0_921"/>
            <p:cNvSpPr/>
            <p:nvPr/>
          </p:nvSpPr>
          <p:spPr>
            <a:xfrm>
              <a:off x="7721589" y="4230611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7dd0ccb90a_0_921"/>
            <p:cNvSpPr txBox="1"/>
            <p:nvPr/>
          </p:nvSpPr>
          <p:spPr>
            <a:xfrm>
              <a:off x="7668344" y="4239167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nl-BE"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rial"/>
                <a:buNone/>
              </a:pP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ROAD</a:t>
              </a:r>
              <a:b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g7dd0ccb90a_0_921"/>
          <p:cNvGrpSpPr/>
          <p:nvPr/>
        </p:nvGrpSpPr>
        <p:grpSpPr>
          <a:xfrm>
            <a:off x="5930904" y="3968518"/>
            <a:ext cx="792000" cy="654300"/>
            <a:chOff x="7668344" y="4230611"/>
            <a:chExt cx="792000" cy="654300"/>
          </a:xfrm>
        </p:grpSpPr>
        <p:sp>
          <p:nvSpPr>
            <p:cNvPr id="319" name="Google Shape;319;g7dd0ccb90a_0_921"/>
            <p:cNvSpPr/>
            <p:nvPr/>
          </p:nvSpPr>
          <p:spPr>
            <a:xfrm>
              <a:off x="7721589" y="4230611"/>
              <a:ext cx="672900" cy="654300"/>
            </a:xfrm>
            <a:prstGeom prst="rect">
              <a:avLst/>
            </a:prstGeom>
            <a:solidFill>
              <a:srgbClr val="366092"/>
            </a:solidFill>
            <a:ln>
              <a:noFill/>
            </a:ln>
            <a:effectLst>
              <a:outerShdw blurRad="381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7dd0ccb90a_0_921"/>
            <p:cNvSpPr txBox="1"/>
            <p:nvPr/>
          </p:nvSpPr>
          <p:spPr>
            <a:xfrm>
              <a:off x="7668344" y="4230611"/>
              <a:ext cx="79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nl-BE"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OSLO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0"/>
                <a:buFont typeface="Arial"/>
                <a:buNone/>
              </a:pPr>
              <a:r>
                <a:rPr lang="nl-BE" sz="7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ORGANISATION</a:t>
              </a:r>
              <a:b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VOCABULARY</a:t>
              </a: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g7dd0ccb90a_0_921"/>
          <p:cNvSpPr/>
          <p:nvPr/>
        </p:nvSpPr>
        <p:spPr>
          <a:xfrm>
            <a:off x="6787719" y="3975144"/>
            <a:ext cx="672900" cy="654300"/>
          </a:xfrm>
          <a:prstGeom prst="rect">
            <a:avLst/>
          </a:prstGeom>
          <a:solidFill>
            <a:srgbClr val="E36C09"/>
          </a:solidFill>
          <a:ln>
            <a:noFill/>
          </a:ln>
          <a:effectLst>
            <a:outerShdw blurRad="381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7dd0ccb90a_0_921"/>
          <p:cNvSpPr txBox="1"/>
          <p:nvPr/>
        </p:nvSpPr>
        <p:spPr>
          <a:xfrm>
            <a:off x="6734474" y="3983700"/>
            <a:ext cx="79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nl-B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nl-BE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DCAT-AP VL</a:t>
            </a:r>
            <a:br>
              <a:rPr lang="nl-BE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VOCABULARY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7dd0ccb90a_0_921"/>
          <p:cNvSpPr txBox="1"/>
          <p:nvPr/>
        </p:nvSpPr>
        <p:spPr>
          <a:xfrm>
            <a:off x="1741540" y="2490653"/>
            <a:ext cx="15309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</a:t>
            </a:r>
            <a:b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nl-BE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 ISA CORE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Vocabularies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Extention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7dd0ccb90a_0_921"/>
          <p:cNvSpPr/>
          <p:nvPr/>
        </p:nvSpPr>
        <p:spPr>
          <a:xfrm rot="5400000">
            <a:off x="7365796" y="3582668"/>
            <a:ext cx="1368300" cy="7851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 w="25400" cap="flat" cmpd="sng">
            <a:solidFill>
              <a:srgbClr val="4F81BD"/>
            </a:solidFill>
            <a:prstDash val="solid"/>
            <a:bevel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7dd0ccb90a_0_921"/>
          <p:cNvSpPr txBox="1"/>
          <p:nvPr/>
        </p:nvSpPr>
        <p:spPr>
          <a:xfrm>
            <a:off x="8598698" y="3223460"/>
            <a:ext cx="2452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 - ISA²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Federal Government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Regional Government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Government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nl-B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Academia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g7dd0ccb90a_0_921" descr="http://linkeddata.org/static/images/lod-datasets_2009-07-14_cropped.png"/>
          <p:cNvPicPr preferRelativeResize="0"/>
          <p:nvPr/>
        </p:nvPicPr>
        <p:blipFill rotWithShape="1">
          <a:blip r:embed="rId11">
            <a:alphaModFix/>
          </a:blip>
          <a:srcRect t="1552" b="76172"/>
          <a:stretch/>
        </p:blipFill>
        <p:spPr>
          <a:xfrm>
            <a:off x="3380142" y="2382923"/>
            <a:ext cx="4080967" cy="676302"/>
          </a:xfrm>
          <a:prstGeom prst="rect">
            <a:avLst/>
          </a:prstGeom>
          <a:noFill/>
          <a:ln w="9525" cap="flat" cmpd="sng">
            <a:solidFill>
              <a:srgbClr val="005A9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The Artist’s Mother in Death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7E54AB-0FF6-4CC4-AE2B-7C022EF73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4249" r="1753" b="1814"/>
          <a:stretch/>
        </p:blipFill>
        <p:spPr bwMode="auto">
          <a:xfrm>
            <a:off x="2716567" y="1047565"/>
            <a:ext cx="6891084" cy="558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CDA72C-1BCB-4353-9F86-4F60EF546059}"/>
              </a:ext>
            </a:extLst>
          </p:cNvPr>
          <p:cNvSpPr/>
          <p:nvPr/>
        </p:nvSpPr>
        <p:spPr>
          <a:xfrm>
            <a:off x="1986378" y="3515557"/>
            <a:ext cx="7770181" cy="311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3E8961-5CCB-4F85-BE3C-CB8BB76459C3}"/>
              </a:ext>
            </a:extLst>
          </p:cNvPr>
          <p:cNvSpPr/>
          <p:nvPr/>
        </p:nvSpPr>
        <p:spPr>
          <a:xfrm>
            <a:off x="2112145" y="2851211"/>
            <a:ext cx="2717307" cy="311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14D9B-525F-44AF-A337-9F87E7F92F82}"/>
              </a:ext>
            </a:extLst>
          </p:cNvPr>
          <p:cNvSpPr/>
          <p:nvPr/>
        </p:nvSpPr>
        <p:spPr>
          <a:xfrm>
            <a:off x="6964798" y="2833455"/>
            <a:ext cx="2717307" cy="3116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151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The Artist’s Mother in Death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7E54AB-0FF6-4CC4-AE2B-7C022EF73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4249" r="1753" b="1814"/>
          <a:stretch/>
        </p:blipFill>
        <p:spPr bwMode="auto">
          <a:xfrm>
            <a:off x="2716567" y="1047565"/>
            <a:ext cx="6891084" cy="558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CDA72C-1BCB-4353-9F86-4F60EF546059}"/>
              </a:ext>
            </a:extLst>
          </p:cNvPr>
          <p:cNvSpPr/>
          <p:nvPr/>
        </p:nvSpPr>
        <p:spPr>
          <a:xfrm>
            <a:off x="1986378" y="4651899"/>
            <a:ext cx="7770181" cy="1970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754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533401" y="1365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The Artist’s Mother in Death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7E54AB-0FF6-4CC4-AE2B-7C022EF73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" t="4249" r="1753" b="1814"/>
          <a:stretch/>
        </p:blipFill>
        <p:spPr bwMode="auto">
          <a:xfrm>
            <a:off x="2716567" y="1047565"/>
            <a:ext cx="6891084" cy="558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4775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781975" y="137319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Diana’s Jacht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D34438-E7CD-4FE5-93B1-A4EEBF3FF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2845" r="679" b="1169"/>
          <a:stretch/>
        </p:blipFill>
        <p:spPr bwMode="auto">
          <a:xfrm>
            <a:off x="517864" y="830772"/>
            <a:ext cx="11674136" cy="60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ED1D09-3FB9-4AE8-B791-2A6AD928DF6A}"/>
              </a:ext>
            </a:extLst>
          </p:cNvPr>
          <p:cNvSpPr/>
          <p:nvPr/>
        </p:nvSpPr>
        <p:spPr>
          <a:xfrm>
            <a:off x="1586882" y="550415"/>
            <a:ext cx="10442361" cy="351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B21FDB-DD96-416B-9FE6-CA408D568555}"/>
              </a:ext>
            </a:extLst>
          </p:cNvPr>
          <p:cNvSpPr/>
          <p:nvPr/>
        </p:nvSpPr>
        <p:spPr>
          <a:xfrm>
            <a:off x="2071824" y="3320536"/>
            <a:ext cx="10093541" cy="351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0FA1A-4CD7-45BE-B1AB-19450AD9ADF6}"/>
              </a:ext>
            </a:extLst>
          </p:cNvPr>
          <p:cNvSpPr/>
          <p:nvPr/>
        </p:nvSpPr>
        <p:spPr>
          <a:xfrm>
            <a:off x="781975" y="2588123"/>
            <a:ext cx="1295400" cy="1113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39CCAD-2B13-4B38-BF1E-F6C70D724526}"/>
              </a:ext>
            </a:extLst>
          </p:cNvPr>
          <p:cNvSpPr/>
          <p:nvPr/>
        </p:nvSpPr>
        <p:spPr>
          <a:xfrm>
            <a:off x="776425" y="958366"/>
            <a:ext cx="1295400" cy="1113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529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781975" y="137319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Diana’s Jacht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D34438-E7CD-4FE5-93B1-A4EEBF3FF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2845" r="679" b="1169"/>
          <a:stretch/>
        </p:blipFill>
        <p:spPr bwMode="auto">
          <a:xfrm>
            <a:off x="517864" y="830772"/>
            <a:ext cx="11674136" cy="60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ED1D09-3FB9-4AE8-B791-2A6AD928DF6A}"/>
              </a:ext>
            </a:extLst>
          </p:cNvPr>
          <p:cNvSpPr/>
          <p:nvPr/>
        </p:nvSpPr>
        <p:spPr>
          <a:xfrm>
            <a:off x="4048215" y="550415"/>
            <a:ext cx="7910004" cy="351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B21FDB-DD96-416B-9FE6-CA408D568555}"/>
              </a:ext>
            </a:extLst>
          </p:cNvPr>
          <p:cNvSpPr/>
          <p:nvPr/>
        </p:nvSpPr>
        <p:spPr>
          <a:xfrm>
            <a:off x="4785064" y="3320536"/>
            <a:ext cx="7380302" cy="351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DE802-478B-4B43-8454-E729839E9BB0}"/>
              </a:ext>
            </a:extLst>
          </p:cNvPr>
          <p:cNvSpPr/>
          <p:nvPr/>
        </p:nvSpPr>
        <p:spPr>
          <a:xfrm>
            <a:off x="3968314" y="317877"/>
            <a:ext cx="7910004" cy="268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872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781975" y="137319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Diana’s Jacht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D34438-E7CD-4FE5-93B1-A4EEBF3FF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2845" r="679" b="1169"/>
          <a:stretch/>
        </p:blipFill>
        <p:spPr bwMode="auto">
          <a:xfrm>
            <a:off x="517864" y="830772"/>
            <a:ext cx="11674136" cy="60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B21FDB-DD96-416B-9FE6-CA408D568555}"/>
              </a:ext>
            </a:extLst>
          </p:cNvPr>
          <p:cNvSpPr/>
          <p:nvPr/>
        </p:nvSpPr>
        <p:spPr>
          <a:xfrm>
            <a:off x="6542842" y="3320536"/>
            <a:ext cx="5622523" cy="351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DE802-478B-4B43-8454-E729839E9BB0}"/>
              </a:ext>
            </a:extLst>
          </p:cNvPr>
          <p:cNvSpPr/>
          <p:nvPr/>
        </p:nvSpPr>
        <p:spPr>
          <a:xfrm>
            <a:off x="6471819" y="317877"/>
            <a:ext cx="5335476" cy="268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29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781975" y="137319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Diana’s Jacht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D34438-E7CD-4FE5-93B1-A4EEBF3FF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2845" r="679" b="1169"/>
          <a:stretch/>
        </p:blipFill>
        <p:spPr bwMode="auto">
          <a:xfrm>
            <a:off x="517864" y="830772"/>
            <a:ext cx="11674136" cy="60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B21FDB-DD96-416B-9FE6-CA408D568555}"/>
              </a:ext>
            </a:extLst>
          </p:cNvPr>
          <p:cNvSpPr/>
          <p:nvPr/>
        </p:nvSpPr>
        <p:spPr>
          <a:xfrm>
            <a:off x="9188387" y="3320536"/>
            <a:ext cx="2976977" cy="351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DE802-478B-4B43-8454-E729839E9BB0}"/>
              </a:ext>
            </a:extLst>
          </p:cNvPr>
          <p:cNvSpPr/>
          <p:nvPr/>
        </p:nvSpPr>
        <p:spPr>
          <a:xfrm>
            <a:off x="8868791" y="317877"/>
            <a:ext cx="2911869" cy="2682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606E6D-570F-4908-BA60-44FCE9E596C2}"/>
              </a:ext>
            </a:extLst>
          </p:cNvPr>
          <p:cNvSpPr/>
          <p:nvPr/>
        </p:nvSpPr>
        <p:spPr>
          <a:xfrm>
            <a:off x="8498156" y="848528"/>
            <a:ext cx="2911869" cy="121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0081A-50E7-4BB1-8A7C-4A0C49E38A97}"/>
              </a:ext>
            </a:extLst>
          </p:cNvPr>
          <p:cNvSpPr/>
          <p:nvPr/>
        </p:nvSpPr>
        <p:spPr>
          <a:xfrm>
            <a:off x="8353884" y="2581393"/>
            <a:ext cx="2911869" cy="121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511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781975" y="137319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Diana’s Jacht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D34438-E7CD-4FE5-93B1-A4EEBF3FF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2845" r="679" b="1169"/>
          <a:stretch/>
        </p:blipFill>
        <p:spPr bwMode="auto">
          <a:xfrm>
            <a:off x="517864" y="830772"/>
            <a:ext cx="11674136" cy="60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B21FDB-DD96-416B-9FE6-CA408D568555}"/>
              </a:ext>
            </a:extLst>
          </p:cNvPr>
          <p:cNvSpPr/>
          <p:nvPr/>
        </p:nvSpPr>
        <p:spPr>
          <a:xfrm>
            <a:off x="9188387" y="3320536"/>
            <a:ext cx="2976977" cy="351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0081A-50E7-4BB1-8A7C-4A0C49E38A97}"/>
              </a:ext>
            </a:extLst>
          </p:cNvPr>
          <p:cNvSpPr/>
          <p:nvPr/>
        </p:nvSpPr>
        <p:spPr>
          <a:xfrm>
            <a:off x="8353884" y="2581393"/>
            <a:ext cx="2911869" cy="1219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961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781975" y="137319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Diana’s Jacht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9D34438-E7CD-4FE5-93B1-A4EEBF3FF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2845" r="679" b="1169"/>
          <a:stretch/>
        </p:blipFill>
        <p:spPr bwMode="auto">
          <a:xfrm>
            <a:off x="517864" y="830772"/>
            <a:ext cx="11674136" cy="60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602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781975" y="137319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Het Verdriet</a:t>
            </a:r>
            <a:br>
              <a:rPr lang="en-GB" b="1"/>
            </a:br>
            <a:r>
              <a:rPr lang="en-GB" b="1"/>
              <a:t>van België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47895F4-AB8B-4B09-8516-7274170E6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2331" r="941" b="841"/>
          <a:stretch/>
        </p:blipFill>
        <p:spPr bwMode="auto">
          <a:xfrm>
            <a:off x="3693110" y="122838"/>
            <a:ext cx="7386223" cy="66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99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1eeb774cb_0_142"/>
          <p:cNvSpPr txBox="1"/>
          <p:nvPr/>
        </p:nvSpPr>
        <p:spPr>
          <a:xfrm>
            <a:off x="878126" y="1333425"/>
            <a:ext cx="112389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/>
              <a:t>Schaalbaar proces voor het aanmelden, ontwikkelen, wijzigen en</a:t>
            </a:r>
            <a:br>
              <a:rPr lang="nl-BE" sz="2000"/>
            </a:br>
            <a:r>
              <a:rPr lang="nl-BE" sz="2000"/>
              <a:t>uitfaseren van datastandaarden.</a:t>
            </a:r>
            <a:endParaRPr sz="20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32" name="Google Shape;332;g71eeb774cb_0_142"/>
          <p:cNvSpPr/>
          <p:nvPr/>
        </p:nvSpPr>
        <p:spPr>
          <a:xfrm>
            <a:off x="789139" y="5522933"/>
            <a:ext cx="2212800" cy="122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g71eeb774cb_0_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225" y="3149138"/>
            <a:ext cx="6003617" cy="210796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71eeb774cb_0_142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b="1"/>
              <a:t>Proces en methode</a:t>
            </a:r>
            <a:endParaRPr/>
          </a:p>
        </p:txBody>
      </p:sp>
      <p:pic>
        <p:nvPicPr>
          <p:cNvPr id="335" name="Google Shape;335;g71eeb774cb_0_142" descr="Afbeelding met schermafbeelding&#10;&#10;Beschrijving is gegenereerd met zeer hoge betrouwbaarhei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3868" y="2245939"/>
            <a:ext cx="2449943" cy="345029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336" name="Google Shape;336;g71eeb774cb_0_142" descr="Afbeelding met schermafbeelding&#10;&#10;Beschrijving is gegenereerd met zeer hoge betrouwbaarhei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84132" y="2469784"/>
            <a:ext cx="2438897" cy="34666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337" name="Google Shape;337;g71eeb774cb_0_1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20211" y="2775623"/>
            <a:ext cx="2427850" cy="34517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781975" y="137319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Het Verdriet</a:t>
            </a:r>
            <a:br>
              <a:rPr lang="en-GB" b="1"/>
            </a:br>
            <a:r>
              <a:rPr lang="en-GB" b="1"/>
              <a:t>van België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47895F4-AB8B-4B09-8516-7274170E6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2331" r="941" b="841"/>
          <a:stretch/>
        </p:blipFill>
        <p:spPr bwMode="auto">
          <a:xfrm>
            <a:off x="3693110" y="122838"/>
            <a:ext cx="7386223" cy="66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67460A-5D63-4C01-8076-789C805882B7}"/>
              </a:ext>
            </a:extLst>
          </p:cNvPr>
          <p:cNvSpPr/>
          <p:nvPr/>
        </p:nvSpPr>
        <p:spPr>
          <a:xfrm>
            <a:off x="3959441" y="523783"/>
            <a:ext cx="2163193" cy="1429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20B6B2-417E-473B-8F0B-BDB61B099FD9}"/>
              </a:ext>
            </a:extLst>
          </p:cNvPr>
          <p:cNvSpPr/>
          <p:nvPr/>
        </p:nvSpPr>
        <p:spPr>
          <a:xfrm>
            <a:off x="7386220" y="523783"/>
            <a:ext cx="2450237" cy="1429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E8D217-7163-4F99-8DCB-4B98656359DA}"/>
              </a:ext>
            </a:extLst>
          </p:cNvPr>
          <p:cNvSpPr/>
          <p:nvPr/>
        </p:nvSpPr>
        <p:spPr>
          <a:xfrm>
            <a:off x="4068562" y="137319"/>
            <a:ext cx="5670242" cy="466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41AFDD-5104-44E9-9DCC-E341F8A0AC92}"/>
              </a:ext>
            </a:extLst>
          </p:cNvPr>
          <p:cNvSpPr/>
          <p:nvPr/>
        </p:nvSpPr>
        <p:spPr>
          <a:xfrm>
            <a:off x="3773011" y="1114144"/>
            <a:ext cx="7637014" cy="4017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AB446E-EE03-475E-AEAC-F115E9426E47}"/>
              </a:ext>
            </a:extLst>
          </p:cNvPr>
          <p:cNvSpPr/>
          <p:nvPr/>
        </p:nvSpPr>
        <p:spPr>
          <a:xfrm>
            <a:off x="3588614" y="5131293"/>
            <a:ext cx="7490719" cy="1589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095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781975" y="137319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Het Verdriet</a:t>
            </a:r>
            <a:br>
              <a:rPr lang="en-GB" b="1"/>
            </a:br>
            <a:r>
              <a:rPr lang="en-GB" b="1"/>
              <a:t>van België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47895F4-AB8B-4B09-8516-7274170E6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2331" r="941" b="841"/>
          <a:stretch/>
        </p:blipFill>
        <p:spPr bwMode="auto">
          <a:xfrm>
            <a:off x="3693110" y="122838"/>
            <a:ext cx="7386223" cy="66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41AFDD-5104-44E9-9DCC-E341F8A0AC92}"/>
              </a:ext>
            </a:extLst>
          </p:cNvPr>
          <p:cNvSpPr/>
          <p:nvPr/>
        </p:nvSpPr>
        <p:spPr>
          <a:xfrm>
            <a:off x="3773011" y="2556769"/>
            <a:ext cx="7637014" cy="2574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AB446E-EE03-475E-AEAC-F115E9426E47}"/>
              </a:ext>
            </a:extLst>
          </p:cNvPr>
          <p:cNvSpPr/>
          <p:nvPr/>
        </p:nvSpPr>
        <p:spPr>
          <a:xfrm>
            <a:off x="3588614" y="5131293"/>
            <a:ext cx="7490719" cy="1589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315A1F-ADC7-4BC0-976C-ECC81DA1D402}"/>
              </a:ext>
            </a:extLst>
          </p:cNvPr>
          <p:cNvSpPr/>
          <p:nvPr/>
        </p:nvSpPr>
        <p:spPr>
          <a:xfrm>
            <a:off x="5335479" y="2468818"/>
            <a:ext cx="6377865" cy="2574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006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5bfebe74_0_2"/>
          <p:cNvSpPr txBox="1">
            <a:spLocks noGrp="1"/>
          </p:cNvSpPr>
          <p:nvPr>
            <p:ph type="title"/>
          </p:nvPr>
        </p:nvSpPr>
        <p:spPr>
          <a:xfrm>
            <a:off x="781975" y="137319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Het Verdriet</a:t>
            </a:r>
            <a:br>
              <a:rPr lang="en-GB" b="1"/>
            </a:br>
            <a:r>
              <a:rPr lang="en-GB" b="1"/>
              <a:t>van België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b="1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47895F4-AB8B-4B09-8516-7274170E6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2331" r="941" b="841"/>
          <a:stretch/>
        </p:blipFill>
        <p:spPr bwMode="auto">
          <a:xfrm>
            <a:off x="3693110" y="122838"/>
            <a:ext cx="7386223" cy="66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41AFDD-5104-44E9-9DCC-E341F8A0AC92}"/>
              </a:ext>
            </a:extLst>
          </p:cNvPr>
          <p:cNvSpPr/>
          <p:nvPr/>
        </p:nvSpPr>
        <p:spPr>
          <a:xfrm>
            <a:off x="3773011" y="2556769"/>
            <a:ext cx="7637014" cy="2574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AB446E-EE03-475E-AEAC-F115E9426E47}"/>
              </a:ext>
            </a:extLst>
          </p:cNvPr>
          <p:cNvSpPr/>
          <p:nvPr/>
        </p:nvSpPr>
        <p:spPr>
          <a:xfrm>
            <a:off x="3588614" y="5131293"/>
            <a:ext cx="7490719" cy="1589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315A1F-ADC7-4BC0-976C-ECC81DA1D402}"/>
              </a:ext>
            </a:extLst>
          </p:cNvPr>
          <p:cNvSpPr/>
          <p:nvPr/>
        </p:nvSpPr>
        <p:spPr>
          <a:xfrm>
            <a:off x="5335479" y="2468818"/>
            <a:ext cx="6377865" cy="2574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600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7f5bfebe74_0_592"/>
          <p:cNvSpPr/>
          <p:nvPr/>
        </p:nvSpPr>
        <p:spPr>
          <a:xfrm>
            <a:off x="3824250" y="4176825"/>
            <a:ext cx="6452100" cy="1623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Is het nodig om een apart event-gebaseerd AP te maken?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Of voegen we alles samen in 1 specificatie (met eventueel twee diagrammen)?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9" name="Google Shape;839;g7f5bfebe74_0_592"/>
          <p:cNvSpPr/>
          <p:nvPr/>
        </p:nvSpPr>
        <p:spPr>
          <a:xfrm>
            <a:off x="2493450" y="4176825"/>
            <a:ext cx="1330800" cy="1623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9600">
                <a:solidFill>
                  <a:srgbClr val="666666"/>
                </a:solidFill>
              </a:rPr>
              <a:t>?</a:t>
            </a:r>
            <a:endParaRPr sz="9600">
              <a:solidFill>
                <a:srgbClr val="66666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20F74-C3C8-41B4-9A89-813B9A5E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03e63524f_1_101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/>
              <a:t>Pauze </a:t>
            </a:r>
            <a:r>
              <a:rPr lang="nl-BE" b="1" u="sng">
                <a:solidFill>
                  <a:schemeClr val="hlink"/>
                </a:solidFill>
                <a:hlinkClick r:id="rId3"/>
              </a:rPr>
              <a:t>(10’)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71eeb774cb_0_296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/>
              <a:t>Datavoorbeelden: deel 2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71eeb774cb_0_396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/>
              <a:t>Use cases check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03e63524f_1_40"/>
          <p:cNvSpPr txBox="1">
            <a:spLocks noGrp="1"/>
          </p:cNvSpPr>
          <p:nvPr>
            <p:ph type="body" idx="1"/>
          </p:nvPr>
        </p:nvSpPr>
        <p:spPr>
          <a:xfrm>
            <a:off x="838201" y="11012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&gt;"/>
            </a:pPr>
            <a:r>
              <a:rPr lang="nl-BE"/>
              <a:t>Events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Provenance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Historiek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Tentoonstelling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…</a:t>
            </a:r>
            <a:br>
              <a:rPr lang="nl-BE"/>
            </a:b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nl-BE"/>
              <a:t>Locatie (en bijhorend Toegankelijkheid)</a:t>
            </a:r>
            <a:br>
              <a:rPr lang="nl-BE"/>
            </a:b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nl-BE"/>
              <a:t>Dienst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nl-BE"/>
              <a:t>Waardering (Taxatie)</a:t>
            </a:r>
            <a:br>
              <a:rPr lang="nl-BE"/>
            </a:b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nl-BE"/>
              <a:t>Recht (Wetgeving / Formeel Kader)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603" name="Google Shape;1603;g703e63524f_1_40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b="1"/>
              <a:t>Uitbreidingen in de volgende werkgroepen</a:t>
            </a:r>
            <a:endParaRPr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7f5bfebe74_0_499"/>
          <p:cNvSpPr txBox="1">
            <a:spLocks noGrp="1"/>
          </p:cNvSpPr>
          <p:nvPr>
            <p:ph type="body" idx="1"/>
          </p:nvPr>
        </p:nvSpPr>
        <p:spPr>
          <a:xfrm>
            <a:off x="838201" y="1329815"/>
            <a:ext cx="105156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nl-BE"/>
              <a:t>Nu zelf een beperkte selectie gemaakt (o.b.v. use cases)</a:t>
            </a:r>
            <a:br>
              <a:rPr lang="nl-BE"/>
            </a:b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nl-BE"/>
              <a:t>Voorstel: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Wij publiceren binnenkort een eerste specificatie online.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We sturen deze rond naar de werkgroep, incl. een</a:t>
            </a:r>
            <a:br>
              <a:rPr lang="nl-BE"/>
            </a:br>
            <a:r>
              <a:rPr lang="nl-BE"/>
              <a:t>lijst met mogelijke extra attributen.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Individueel bekijken welke je wilt toevoegen (o.b.v. use case).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nl-BE"/>
              <a:t>Bespreken tijdens de volgende werkgroep.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610" name="Google Shape;1610;g7f5bfebe74_0_49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BE" b="1"/>
              <a:t>Attributen</a:t>
            </a:r>
            <a:endParaRPr b="1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71eeb774cb_0_503"/>
          <p:cNvSpPr txBox="1">
            <a:spLocks noGrp="1"/>
          </p:cNvSpPr>
          <p:nvPr>
            <p:ph type="title"/>
          </p:nvPr>
        </p:nvSpPr>
        <p:spPr>
          <a:xfrm>
            <a:off x="1199458" y="2002535"/>
            <a:ext cx="10363200" cy="2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nl-BE" b="1"/>
              <a:t>Q&amp;A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1321</Words>
  <Application>Microsoft Office PowerPoint</Application>
  <PresentationFormat>Widescreen</PresentationFormat>
  <Paragraphs>382</Paragraphs>
  <Slides>104</Slides>
  <Notes>104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Calibri</vt:lpstr>
      <vt:lpstr>Noto Sans Symbols</vt:lpstr>
      <vt:lpstr>Helvetica Neue</vt:lpstr>
      <vt:lpstr>1_Office Theme</vt:lpstr>
      <vt:lpstr>Office Theme</vt:lpstr>
      <vt:lpstr>Thematische werkgroep 3 OSLO Cultureel Erfgoed</vt:lpstr>
      <vt:lpstr>Praktische afspraken</vt:lpstr>
      <vt:lpstr>PowerPoint Presentation</vt:lpstr>
      <vt:lpstr>Ronde van de virtuele tafel</vt:lpstr>
      <vt:lpstr>Context OSLO</vt:lpstr>
      <vt:lpstr>PowerPoint Presentation</vt:lpstr>
      <vt:lpstr>PowerPoint Presentation</vt:lpstr>
      <vt:lpstr>Afstemming met bestaande standaarden</vt:lpstr>
      <vt:lpstr>Proces en methode</vt:lpstr>
      <vt:lpstr>PowerPoint Presentation</vt:lpstr>
      <vt:lpstr>PowerPoint Presentation</vt:lpstr>
      <vt:lpstr>PowerPoint Presentation</vt:lpstr>
      <vt:lpstr>Context Cultureel Erfgoed</vt:lpstr>
      <vt:lpstr>Context en aanleiding</vt:lpstr>
      <vt:lpstr>Context en aanleiding</vt:lpstr>
      <vt:lpstr>Open en toegankelijke digitale culturele content  </vt:lpstr>
      <vt:lpstr>Digitale netwerkinfrastructuur voor Vlaanderen   </vt:lpstr>
      <vt:lpstr>Context en aanleiding</vt:lpstr>
      <vt:lpstr>Context en aanleiding</vt:lpstr>
      <vt:lpstr>PowerPoint Presentation</vt:lpstr>
      <vt:lpstr>Literatuur</vt:lpstr>
      <vt:lpstr>Recap vorige werkgroepen</vt:lpstr>
      <vt:lpstr>Vorige werkgroepen</vt:lpstr>
      <vt:lpstr>Vorige werkgroepen</vt:lpstr>
      <vt:lpstr>PowerPoint Presentation</vt:lpstr>
      <vt:lpstr>Vorige werkgroepen</vt:lpstr>
      <vt:lpstr>PowerPoint Presentation</vt:lpstr>
      <vt:lpstr>Objectdiagrammen: deel 1</vt:lpstr>
      <vt:lpstr>PowerPoint Presentation</vt:lpstr>
      <vt:lpstr>PowerPoint Presentation</vt:lpstr>
      <vt:lpstr>Lam Gods  </vt:lpstr>
      <vt:lpstr>Lam Gods  </vt:lpstr>
      <vt:lpstr>Lam Gods  </vt:lpstr>
      <vt:lpstr>Lam Gods  </vt:lpstr>
      <vt:lpstr>Lam Gods  </vt:lpstr>
      <vt:lpstr>Lam Gods  </vt:lpstr>
      <vt:lpstr>Lam Gods  </vt:lpstr>
      <vt:lpstr>Lam Gods  </vt:lpstr>
      <vt:lpstr>Lam Gods  </vt:lpstr>
      <vt:lpstr>Lam Gods  </vt:lpstr>
      <vt:lpstr>Lam Gods  </vt:lpstr>
      <vt:lpstr>Lam Gods  </vt:lpstr>
      <vt:lpstr>Lam Gods  </vt:lpstr>
      <vt:lpstr>Lam Gods  </vt:lpstr>
      <vt:lpstr>Lam Gods  </vt:lpstr>
      <vt:lpstr>Lam Gods  </vt:lpstr>
      <vt:lpstr>Melundiptiek  </vt:lpstr>
      <vt:lpstr>Melun- diptiek  </vt:lpstr>
      <vt:lpstr>Melun- diptiek  </vt:lpstr>
      <vt:lpstr>Melun- diptiek  </vt:lpstr>
      <vt:lpstr>Melun- diptiek  </vt:lpstr>
      <vt:lpstr>Melun- diptiek  </vt:lpstr>
      <vt:lpstr>Melun- diptiek  </vt:lpstr>
      <vt:lpstr>Melun- diptiek  </vt:lpstr>
      <vt:lpstr>Melun- diptiek  </vt:lpstr>
      <vt:lpstr>Mijn dode vader  </vt:lpstr>
      <vt:lpstr>Mijn dode vader  </vt:lpstr>
      <vt:lpstr>Mijn dode vader  </vt:lpstr>
      <vt:lpstr>Mijn dode vader  </vt:lpstr>
      <vt:lpstr>Mijn dode vader  </vt:lpstr>
      <vt:lpstr>Mijn dode vader  </vt:lpstr>
      <vt:lpstr>Mijn dode vader  </vt:lpstr>
      <vt:lpstr>Mijn dode vader  </vt:lpstr>
      <vt:lpstr>Mijn dode vader  </vt:lpstr>
      <vt:lpstr>Mijn dode vader  </vt:lpstr>
      <vt:lpstr>De Haan  </vt:lpstr>
      <vt:lpstr>De Haan  </vt:lpstr>
      <vt:lpstr>De Haan  </vt:lpstr>
      <vt:lpstr>De Haan  </vt:lpstr>
      <vt:lpstr>De Haan  </vt:lpstr>
      <vt:lpstr>De Haan  </vt:lpstr>
      <vt:lpstr>De Haan  </vt:lpstr>
      <vt:lpstr>De Haan  </vt:lpstr>
      <vt:lpstr>De 7 hoofzonden  </vt:lpstr>
      <vt:lpstr>De 7 hoofzonden  </vt:lpstr>
      <vt:lpstr>De 7 hoofzonden  </vt:lpstr>
      <vt:lpstr>De 7 hoofzonden  </vt:lpstr>
      <vt:lpstr>De 7 hoofzonden  </vt:lpstr>
      <vt:lpstr>The Artist’s Mother in Death  </vt:lpstr>
      <vt:lpstr>The Artist’s Mother in Death  </vt:lpstr>
      <vt:lpstr>The Artist’s Mother in Death  </vt:lpstr>
      <vt:lpstr>The Artist’s Mother in Death  </vt:lpstr>
      <vt:lpstr>Diana’s Jacht  </vt:lpstr>
      <vt:lpstr>Diana’s Jacht  </vt:lpstr>
      <vt:lpstr>Diana’s Jacht  </vt:lpstr>
      <vt:lpstr>Diana’s Jacht  </vt:lpstr>
      <vt:lpstr>Diana’s Jacht  </vt:lpstr>
      <vt:lpstr>Diana’s Jacht  </vt:lpstr>
      <vt:lpstr>Het Verdriet van België  </vt:lpstr>
      <vt:lpstr>Het Verdriet van België  </vt:lpstr>
      <vt:lpstr>Het Verdriet van België  </vt:lpstr>
      <vt:lpstr>Het Verdriet van België  </vt:lpstr>
      <vt:lpstr>PowerPoint Presentation</vt:lpstr>
      <vt:lpstr>Pauze (10’)</vt:lpstr>
      <vt:lpstr>Datavoorbeelden: deel 2</vt:lpstr>
      <vt:lpstr>Use cases check</vt:lpstr>
      <vt:lpstr>Uitbreidingen in de volgende werkgroepen</vt:lpstr>
      <vt:lpstr>Attributen</vt:lpstr>
      <vt:lpstr>Q&amp;A</vt:lpstr>
      <vt:lpstr>PowerPoint Presentation</vt:lpstr>
      <vt:lpstr>Volgende stappen</vt:lpstr>
      <vt:lpstr>Volgende stappen</vt:lpstr>
      <vt:lpstr>Thematische werkgroepen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Thematische werkgroep 2 OSLO Cultureel Erfgoed</dc:title>
  <cp:lastModifiedBy>Dimitri Schepers</cp:lastModifiedBy>
  <cp:revision>18</cp:revision>
  <dcterms:created xsi:type="dcterms:W3CDTF">2019-09-20T13:46:11Z</dcterms:created>
  <dcterms:modified xsi:type="dcterms:W3CDTF">2020-05-26T08:14:01Z</dcterms:modified>
</cp:coreProperties>
</file>